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311" r:id="rId4"/>
    <p:sldId id="305" r:id="rId5"/>
    <p:sldId id="294" r:id="rId6"/>
    <p:sldId id="330" r:id="rId7"/>
    <p:sldId id="331" r:id="rId8"/>
    <p:sldId id="332" r:id="rId9"/>
    <p:sldId id="334" r:id="rId10"/>
    <p:sldId id="316" r:id="rId11"/>
    <p:sldId id="312" r:id="rId12"/>
    <p:sldId id="314" r:id="rId13"/>
    <p:sldId id="315" r:id="rId14"/>
    <p:sldId id="333" r:id="rId15"/>
    <p:sldId id="299" r:id="rId16"/>
    <p:sldId id="300" r:id="rId17"/>
    <p:sldId id="302" r:id="rId18"/>
    <p:sldId id="303" r:id="rId19"/>
    <p:sldId id="326" r:id="rId20"/>
    <p:sldId id="327" r:id="rId21"/>
    <p:sldId id="317" r:id="rId22"/>
    <p:sldId id="328" r:id="rId23"/>
    <p:sldId id="318" r:id="rId24"/>
    <p:sldId id="319" r:id="rId25"/>
    <p:sldId id="320" r:id="rId26"/>
    <p:sldId id="324" r:id="rId27"/>
    <p:sldId id="321" r:id="rId28"/>
    <p:sldId id="323" r:id="rId29"/>
    <p:sldId id="325" r:id="rId30"/>
    <p:sldId id="33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58244" autoAdjust="0"/>
  </p:normalViewPr>
  <p:slideViewPr>
    <p:cSldViewPr>
      <p:cViewPr>
        <p:scale>
          <a:sx n="100" d="100"/>
          <a:sy n="100" d="100"/>
        </p:scale>
        <p:origin x="-516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92C7-DE7A-4AC1-8432-20FA6716A1F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FB-F7B5-443F-912F-A5326D0AF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a.eu/portal/record/2048604/data_item_onb_abo__2BZ176895102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ndonovski@unilib.bg.ac.rs" TargetMode="External"/><Relationship Id="rId2" Type="http://schemas.openxmlformats.org/officeDocument/2006/relationships/hyperlink" Target="mailto:dakic@unilib.bg.ac.r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Linked Open Data </a:t>
            </a:r>
            <a:r>
              <a:rPr lang="sr-Cyrl-RS" sz="3200" dirty="0" smtClean="0"/>
              <a:t>и </a:t>
            </a:r>
            <a:r>
              <a:rPr lang="en-US" sz="3200" dirty="0" err="1" smtClean="0"/>
              <a:t>Bibframe</a:t>
            </a:r>
            <a:r>
              <a:rPr lang="sr-Cyrl-CS" sz="3200" dirty="0" smtClean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r-Cyrl-CS" sz="2800" dirty="0" smtClean="0"/>
              <a:t>нови облици организовања метаподатака у библиотекарству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7072362" cy="1000132"/>
          </a:xfrm>
        </p:spPr>
        <p:txBody>
          <a:bodyPr>
            <a:normAutofit fontScale="70000" lnSpcReduction="20000"/>
          </a:bodyPr>
          <a:lstStyle/>
          <a:p>
            <a:r>
              <a:rPr lang="sr-Cyrl-CS" b="1" dirty="0" smtClean="0"/>
              <a:t>Наташа Дакић</a:t>
            </a:r>
            <a:r>
              <a:rPr lang="ru-RU" b="1" dirty="0" smtClean="0"/>
              <a:t>, </a:t>
            </a:r>
            <a:r>
              <a:rPr lang="sr-Cyrl-CS" b="1" dirty="0" smtClean="0"/>
              <a:t>Јелена Андоновски </a:t>
            </a:r>
            <a:endParaRPr lang="en-US" b="1" dirty="0" smtClean="0"/>
          </a:p>
          <a:p>
            <a:r>
              <a:rPr lang="sr-Cyrl-RS" dirty="0" smtClean="0"/>
              <a:t>Универзитетска библиотека „Светозар Марковић“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СЕМАНТИЧКИ ВЕБ</a:t>
            </a:r>
            <a:r>
              <a:rPr lang="en-US" b="1" dirty="0" smtClean="0"/>
              <a:t> -  RDF, Linked Open Data</a:t>
            </a:r>
          </a:p>
          <a:p>
            <a:r>
              <a:rPr lang="en-US" b="1" dirty="0" smtClean="0"/>
              <a:t>BIBFRAME</a:t>
            </a:r>
            <a:r>
              <a:rPr lang="sr-Cyrl-C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RDF - Resource Description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dirty="0" smtClean="0">
                <a:solidFill>
                  <a:schemeClr val="tx1"/>
                </a:solidFill>
              </a:rPr>
              <a:t>Формат з</a:t>
            </a:r>
            <a:r>
              <a:rPr lang="ru-RU" dirty="0" smtClean="0">
                <a:solidFill>
                  <a:schemeClr val="tx1"/>
                </a:solidFill>
              </a:rPr>
              <a:t>а изражавање семантике (значења) података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Информације о било ком ресурсу су у облику једноставног исказа у форми уређене тројке: 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субјекат – предикат - објекат</a:t>
            </a:r>
            <a:r>
              <a:rPr lang="sr-Cyrl-R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triple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r-Cyrl-RS" dirty="0" smtClean="0">
                <a:solidFill>
                  <a:srgbClr val="FF0000"/>
                </a:solidFill>
              </a:rPr>
              <a:t>На Дрини ћуприја – име_аутора – Иво Андрић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 - Resource Description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Извори - “ствари” о којима желимо да говоримо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Својства - односи између ресурса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sr-Cyrl-RS" sz="2800" dirty="0" smtClean="0">
                <a:solidFill>
                  <a:schemeClr val="tx1"/>
                </a:solidFill>
              </a:rPr>
              <a:t>извора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sr-Cyrl-RS" sz="2800" dirty="0" smtClean="0">
                <a:solidFill>
                  <a:schemeClr val="tx1"/>
                </a:solidFill>
              </a:rPr>
              <a:t> тј. семантичко повезивање ресурса (“име_аутора”, “име_издавача”, “име_наслов” итд.)</a:t>
            </a: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Субјекат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објекат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представљају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изворе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ресурсе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семантички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повезују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предиката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својства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 - Resource Description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Једноставне изјаве представљају се путем графа у којем субјекти и предикати представљају чворове (</a:t>
            </a:r>
            <a:r>
              <a:rPr lang="en-US" sz="2800" dirty="0" smtClean="0">
                <a:solidFill>
                  <a:schemeClr val="tx1"/>
                </a:solidFill>
              </a:rPr>
              <a:t>nodes )</a:t>
            </a:r>
            <a:r>
              <a:rPr lang="sr-Cyrl-RS" sz="2800" dirty="0" smtClean="0">
                <a:solidFill>
                  <a:schemeClr val="tx1"/>
                </a:solidFill>
              </a:rPr>
              <a:t> 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су повезани луковима (својствима)</a:t>
            </a:r>
          </a:p>
          <a:p>
            <a:endParaRPr lang="sr-Cyrl-RS" sz="30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Јединствени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идентификатори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ресурса</a:t>
            </a:r>
            <a:r>
              <a:rPr lang="en-US" sz="2800" dirty="0" smtClean="0">
                <a:solidFill>
                  <a:schemeClr val="tx1"/>
                </a:solidFill>
              </a:rPr>
              <a:t> (Uniform Resource Identifier - URI)</a:t>
            </a:r>
            <a:r>
              <a:rPr lang="sr-Cyrl-RS" sz="2800" dirty="0" smtClean="0">
                <a:solidFill>
                  <a:schemeClr val="tx1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универзални локатор ресурса (</a:t>
            </a:r>
            <a:r>
              <a:rPr lang="en-US" sz="2800" dirty="0" smtClean="0">
                <a:solidFill>
                  <a:schemeClr val="tx1"/>
                </a:solidFill>
              </a:rPr>
              <a:t>Uniform Resource Locator - URL), 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међународна идентификација ресурса (</a:t>
            </a:r>
            <a:r>
              <a:rPr lang="en-US" sz="2800" dirty="0" smtClean="0">
                <a:solidFill>
                  <a:schemeClr val="tx1"/>
                </a:solidFill>
              </a:rPr>
              <a:t>International Resource Identification - IRI) </a:t>
            </a:r>
            <a:r>
              <a:rPr lang="sr-Cyrl-RS" sz="2800" dirty="0" smtClean="0">
                <a:solidFill>
                  <a:schemeClr val="tx1"/>
                </a:solidFill>
              </a:rPr>
              <a:t>или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нека друга врста јединственог идентификатора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- пример</a:t>
            </a:r>
            <a:endParaRPr lang="en-US" dirty="0"/>
          </a:p>
        </p:txBody>
      </p:sp>
      <p:pic>
        <p:nvPicPr>
          <p:cNvPr id="3" name="Picture 2" descr="C:\Users\jelena\Desktop\Jelena_Andonovski\akreditovani_seminar\2016\prezentacije\slicice\Rdf-graph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43" y="1643050"/>
            <a:ext cx="862979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Latn-RS" dirty="0" smtClean="0"/>
              <a:t>/XML</a:t>
            </a:r>
            <a:r>
              <a:rPr lang="sr-Cyrl-RS" dirty="0" smtClean="0"/>
              <a:t> - 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="http://www.example.org/index.html"&gt;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&lt;</a:t>
            </a:r>
            <a:r>
              <a:rPr lang="en-US" dirty="0" err="1" smtClean="0">
                <a:solidFill>
                  <a:schemeClr val="tx1"/>
                </a:solidFill>
              </a:rPr>
              <a:t>dc:creator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="http://www.examle.org/members/1234"&gt;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="http://www.examle.org/properties/name"&gt;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edm:Agent</a:t>
            </a:r>
            <a:r>
              <a:rPr lang="en-US" dirty="0" smtClean="0">
                <a:solidFill>
                  <a:schemeClr val="tx1"/>
                </a:solidFill>
              </a:rPr>
              <a:t>&gt;Pate </a:t>
            </a:r>
            <a:r>
              <a:rPr lang="en-US" dirty="0" err="1" smtClean="0">
                <a:solidFill>
                  <a:schemeClr val="tx1"/>
                </a:solidFill>
              </a:rPr>
              <a:t>Maravich</a:t>
            </a: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edm:Agent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="http://www.examle.org/address/1234"&gt;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="http://www.examle.org/properties/state"&gt;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edm:Place</a:t>
            </a:r>
            <a:r>
              <a:rPr lang="en-US" dirty="0" smtClean="0">
                <a:solidFill>
                  <a:schemeClr val="tx1"/>
                </a:solidFill>
              </a:rPr>
              <a:t>&gt;Georgia&lt;/</a:t>
            </a:r>
            <a:r>
              <a:rPr lang="en-US" dirty="0" err="1" smtClean="0">
                <a:solidFill>
                  <a:schemeClr val="tx1"/>
                </a:solidFill>
              </a:rPr>
              <a:t>edm:Place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="http://www.examle.org/properties/city"&gt;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dcterm:spatial</a:t>
            </a:r>
            <a:r>
              <a:rPr lang="en-US" dirty="0" smtClean="0">
                <a:solidFill>
                  <a:schemeClr val="tx1"/>
                </a:solidFill>
              </a:rPr>
              <a:t>&gt;Athens&lt;/</a:t>
            </a:r>
            <a:r>
              <a:rPr lang="en-US" dirty="0" err="1" smtClean="0">
                <a:solidFill>
                  <a:schemeClr val="tx1"/>
                </a:solidFill>
              </a:rPr>
              <a:t>dcterm:spatial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="http://www.examle.org/properties/city"&gt;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edm:currentLocation</a:t>
            </a:r>
            <a:r>
              <a:rPr lang="en-US" dirty="0" smtClean="0">
                <a:solidFill>
                  <a:schemeClr val="tx1"/>
                </a:solidFill>
              </a:rPr>
              <a:t>&gt;346 Broad Street&lt;/</a:t>
            </a:r>
            <a:r>
              <a:rPr lang="en-US" dirty="0" err="1" smtClean="0">
                <a:solidFill>
                  <a:schemeClr val="tx1"/>
                </a:solidFill>
              </a:rPr>
              <a:t>edm:currentLocation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&lt;/</a:t>
            </a:r>
            <a:r>
              <a:rPr lang="en-US" dirty="0" err="1" smtClean="0">
                <a:solidFill>
                  <a:schemeClr val="tx1"/>
                </a:solidFill>
              </a:rPr>
              <a:t>dc:creator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(Open)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Linked (Оpen) Data или повезани подаци - међусобно пов</a:t>
            </a:r>
            <a:r>
              <a:rPr lang="sr-Latn-RS" sz="2800" dirty="0" smtClean="0">
                <a:solidFill>
                  <a:schemeClr val="tx1"/>
                </a:solidFill>
              </a:rPr>
              <a:t>e</a:t>
            </a:r>
            <a:r>
              <a:rPr lang="sr-Cyrl-RS" sz="2800" dirty="0" smtClean="0">
                <a:solidFill>
                  <a:schemeClr val="tx1"/>
                </a:solidFill>
              </a:rPr>
              <a:t>зивање структурисаних</a:t>
            </a:r>
            <a:r>
              <a:rPr lang="ru-RU" sz="2800" dirty="0" smtClean="0">
                <a:solidFill>
                  <a:schemeClr val="tx1"/>
                </a:solidFill>
              </a:rPr>
              <a:t> података на вебу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Скуп технологија и стандарда који омогућују семантички веб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Иницијатива проистекла из </a:t>
            </a:r>
            <a:r>
              <a:rPr lang="en-US" sz="2800" dirty="0" smtClean="0">
                <a:solidFill>
                  <a:schemeClr val="tx1"/>
                </a:solidFill>
              </a:rPr>
              <a:t>World Wide Web (W3) </a:t>
            </a:r>
            <a:r>
              <a:rPr lang="sr-Cyrl-RS" sz="2800" dirty="0" smtClean="0">
                <a:solidFill>
                  <a:schemeClr val="tx1"/>
                </a:solidFill>
              </a:rPr>
              <a:t>конзорцијума са фокусом на повезивање података на вебу и циљем да се да значење подацима на вебу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(Open) Data</a:t>
            </a:r>
            <a:r>
              <a:rPr lang="sr-Cyrl-RS" dirty="0" smtClean="0"/>
              <a:t> - правила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Тим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Бернерс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поставио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четири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основна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правила</a:t>
            </a:r>
            <a:r>
              <a:rPr lang="sr-Cyrl-RS" sz="2800" dirty="0" smtClean="0">
                <a:solidFill>
                  <a:schemeClr val="tx1"/>
                </a:solidFill>
              </a:rPr>
              <a:t>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сви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појмови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везе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између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њих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морају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именовани</a:t>
            </a:r>
            <a:r>
              <a:rPr lang="en-US" sz="2800" dirty="0" smtClean="0">
                <a:solidFill>
                  <a:schemeClr val="tx1"/>
                </a:solidFill>
              </a:rPr>
              <a:t> URI </a:t>
            </a:r>
            <a:r>
              <a:rPr lang="en-US" sz="2800" dirty="0" err="1" smtClean="0">
                <a:solidFill>
                  <a:schemeClr val="tx1"/>
                </a:solidFill>
              </a:rPr>
              <a:t>идентификатором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Latn-CS" sz="2800" dirty="0" smtClean="0">
                <a:solidFill>
                  <a:schemeClr val="tx1"/>
                </a:solidFill>
              </a:rPr>
              <a:t>LD </a:t>
            </a:r>
            <a:r>
              <a:rPr lang="en-US" sz="2800" dirty="0" err="1" smtClean="0">
                <a:solidFill>
                  <a:schemeClr val="tx1"/>
                </a:solidFill>
              </a:rPr>
              <a:t>корист</a:t>
            </a:r>
            <a:r>
              <a:rPr lang="sr-Cyrl-CS" sz="2800" dirty="0" smtClean="0">
                <a:solidFill>
                  <a:schemeClr val="tx1"/>
                </a:solidFill>
              </a:rPr>
              <a:t>е</a:t>
            </a:r>
            <a:r>
              <a:rPr lang="en-US" sz="2800" dirty="0" smtClean="0">
                <a:solidFill>
                  <a:schemeClr val="tx1"/>
                </a:solidFill>
              </a:rPr>
              <a:t> HTTP (Hyper Text Transfer Protocol), </a:t>
            </a:r>
            <a:r>
              <a:rPr lang="en-US" sz="2800" dirty="0" err="1" smtClean="0">
                <a:solidFill>
                  <a:schemeClr val="tx1"/>
                </a:solidFill>
              </a:rPr>
              <a:t>тако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корисници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прегледају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имена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LD </a:t>
            </a:r>
            <a:r>
              <a:rPr lang="en-US" sz="2800" dirty="0" err="1" smtClean="0">
                <a:solidFill>
                  <a:schemeClr val="tx1"/>
                </a:solidFill>
              </a:rPr>
              <a:t>корист</a:t>
            </a:r>
            <a:r>
              <a:rPr lang="sr-Cyrl-CS" sz="2800" dirty="0" smtClean="0">
                <a:solidFill>
                  <a:schemeClr val="tx1"/>
                </a:solidFill>
              </a:rPr>
              <a:t>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већ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дефинисане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стандарде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претрагу</a:t>
            </a:r>
            <a:r>
              <a:rPr lang="en-US" sz="2800" dirty="0" smtClean="0">
                <a:solidFill>
                  <a:schemeClr val="tx1"/>
                </a:solidFill>
              </a:rPr>
              <a:t> (RDF, SPARQL);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LD </a:t>
            </a:r>
            <a:r>
              <a:rPr lang="en-US" sz="2800" dirty="0" err="1" smtClean="0">
                <a:solidFill>
                  <a:schemeClr val="tx1"/>
                </a:solidFill>
              </a:rPr>
              <a:t>укључуј</a:t>
            </a:r>
            <a:r>
              <a:rPr lang="sr-Cyrl-CS" sz="2800" dirty="0" smtClean="0">
                <a:solidFill>
                  <a:schemeClr val="tx1"/>
                </a:solidFill>
              </a:rPr>
              <a:t>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линкове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друге</a:t>
            </a:r>
            <a:r>
              <a:rPr lang="en-US" sz="2800" dirty="0" smtClean="0">
                <a:solidFill>
                  <a:schemeClr val="tx1"/>
                </a:solidFill>
              </a:rPr>
              <a:t> URI-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корисници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више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сазнали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(Open) Data</a:t>
            </a:r>
            <a:r>
              <a:rPr lang="sr-Cyrl-RS" dirty="0" smtClean="0"/>
              <a:t> </a:t>
            </a:r>
            <a:r>
              <a:rPr lang="de-DE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LOD cloud</a:t>
            </a:r>
            <a:r>
              <a:rPr lang="sr-Latn-RS" sz="2800" dirty="0" smtClean="0">
                <a:solidFill>
                  <a:schemeClr val="tx1"/>
                </a:solidFill>
              </a:rPr>
              <a:t> (oblak) </a:t>
            </a:r>
            <a:r>
              <a:rPr lang="de-DE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дијаграм међусобно повезаних скупова података</a:t>
            </a:r>
            <a:endParaRPr lang="sr-Latn-RS" sz="2800" dirty="0" smtClean="0">
              <a:solidFill>
                <a:schemeClr val="tx1"/>
              </a:solidFill>
            </a:endParaRPr>
          </a:p>
          <a:p>
            <a:endParaRPr lang="sr-Latn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DBpedia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је графички приказана као највећи део облака</a:t>
            </a:r>
            <a:r>
              <a:rPr lang="sr-Latn-RS" sz="2800" dirty="0" smtClean="0">
                <a:solidFill>
                  <a:schemeClr val="tx1"/>
                </a:solidFill>
              </a:rPr>
              <a:t> -</a:t>
            </a:r>
            <a:r>
              <a:rPr lang="sr-Cyrl-RS" sz="2800" dirty="0" smtClean="0">
                <a:solidFill>
                  <a:schemeClr val="tx1"/>
                </a:solidFill>
              </a:rPr>
              <a:t> јавна иницијатива при којој се извлаче структурисане информације из Википедије, како би се омогућило постављање комплекснијих упита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jiscinfonet.ac.uk/wp-content/uploads/sources-open-data-lr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Семантички веб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Семантички веб – веб 3.0 – механизам за повезивање и проналажење информација на вебу на нивоу “семантике”.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sr-Cyrl-RS" sz="2800" i="1" dirty="0" smtClean="0">
                <a:solidFill>
                  <a:schemeClr val="tx1"/>
                </a:solidFill>
              </a:rPr>
              <a:t>Циљ</a:t>
            </a:r>
            <a:r>
              <a:rPr lang="sr-Cyrl-R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уместо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сирових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постане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мрежа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придружено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значење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међусобно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повезани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Тим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Бернерс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</a:t>
            </a:r>
            <a:r>
              <a:rPr lang="en-US" sz="2800" dirty="0" smtClean="0">
                <a:solidFill>
                  <a:schemeClr val="tx1"/>
                </a:solidFill>
              </a:rPr>
              <a:t> (Tim </a:t>
            </a:r>
            <a:r>
              <a:rPr lang="en-US" sz="2800" dirty="0" err="1" smtClean="0">
                <a:solidFill>
                  <a:schemeClr val="tx1"/>
                </a:solidFill>
              </a:rPr>
              <a:t>Berners</a:t>
            </a:r>
            <a:r>
              <a:rPr lang="en-US" sz="2800" dirty="0" smtClean="0">
                <a:solidFill>
                  <a:schemeClr val="tx1"/>
                </a:solidFill>
              </a:rPr>
              <a:t> Lee)</a:t>
            </a:r>
            <a:r>
              <a:rPr lang="sr-Cyrl-RS" sz="2800" dirty="0" smtClean="0">
                <a:solidFill>
                  <a:schemeClr val="tx1"/>
                </a:solidFill>
              </a:rPr>
              <a:t> – 1994. година  </a:t>
            </a:r>
            <a:r>
              <a:rPr lang="en-US" sz="2800" dirty="0" smtClean="0">
                <a:solidFill>
                  <a:schemeClr val="tx1"/>
                </a:solidFill>
              </a:rPr>
              <a:t>„</a:t>
            </a:r>
            <a:r>
              <a:rPr lang="en-US" sz="2800" dirty="0" err="1" smtClean="0">
                <a:solidFill>
                  <a:schemeClr val="tx1"/>
                </a:solidFill>
              </a:rPr>
              <a:t>мреж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≠</a:t>
            </a:r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„</a:t>
            </a:r>
            <a:r>
              <a:rPr lang="en-US" sz="2800" dirty="0" err="1" smtClean="0">
                <a:solidFill>
                  <a:schemeClr val="tx1"/>
                </a:solidFill>
              </a:rPr>
              <a:t>мреж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докумената</a:t>
            </a:r>
            <a:r>
              <a:rPr lang="en-US" sz="2800" dirty="0" smtClean="0">
                <a:solidFill>
                  <a:schemeClr val="tx1"/>
                </a:solidFill>
              </a:rPr>
              <a:t>“. </a:t>
            </a:r>
          </a:p>
          <a:p>
            <a:endParaRPr lang="sr-Cyrl-R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Процес објављивања </a:t>
            </a:r>
            <a:r>
              <a:rPr lang="sr-Latn-RS" dirty="0" smtClean="0"/>
              <a:t>LD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1732403"/>
            <a:ext cx="6215107" cy="466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err="1" smtClean="0"/>
              <a:t>И</a:t>
            </a:r>
            <a:r>
              <a:rPr lang="en-US" sz="2800" dirty="0" err="1" smtClean="0"/>
              <a:t>нцијативе</a:t>
            </a:r>
            <a:r>
              <a:rPr lang="en-US" sz="2800" dirty="0" smtClean="0"/>
              <a:t> и </a:t>
            </a:r>
            <a:r>
              <a:rPr lang="en-US" sz="2800" dirty="0" err="1" smtClean="0"/>
              <a:t>пројекти</a:t>
            </a:r>
            <a:r>
              <a:rPr lang="en-US" sz="2800" dirty="0" smtClean="0"/>
              <a:t> </a:t>
            </a:r>
            <a:r>
              <a:rPr lang="en-US" sz="2800" dirty="0" err="1" smtClean="0"/>
              <a:t>засн</a:t>
            </a:r>
            <a:r>
              <a:rPr lang="sr-Cyrl-RS" sz="2800" dirty="0" smtClean="0"/>
              <a:t>овани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en-US" sz="2800" dirty="0" err="1" smtClean="0"/>
              <a:t>принципима</a:t>
            </a:r>
            <a:r>
              <a:rPr lang="en-US" sz="2800" dirty="0" smtClean="0"/>
              <a:t> </a:t>
            </a:r>
            <a:r>
              <a:rPr lang="en-US" sz="2800" dirty="0" err="1" smtClean="0"/>
              <a:t>семантичког</a:t>
            </a:r>
            <a:r>
              <a:rPr lang="en-US" sz="2800" dirty="0" smtClean="0"/>
              <a:t> </a:t>
            </a:r>
            <a:r>
              <a:rPr lang="en-US" sz="2800" dirty="0" err="1" smtClean="0"/>
              <a:t>веба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i="1" dirty="0" smtClean="0"/>
          </a:p>
          <a:p>
            <a:endParaRPr lang="sr-Cyrl-RS" sz="2800" i="1" dirty="0" smtClean="0"/>
          </a:p>
          <a:p>
            <a:r>
              <a:rPr lang="en-US" sz="2800" i="1" dirty="0" err="1" smtClean="0">
                <a:solidFill>
                  <a:srgbClr val="FF0000"/>
                </a:solidFill>
              </a:rPr>
              <a:t>Еуропеана</a:t>
            </a:r>
            <a:r>
              <a:rPr lang="sr-Cyrl-RS" sz="2800" dirty="0" smtClean="0">
                <a:solidFill>
                  <a:schemeClr val="tx1"/>
                </a:solidFill>
              </a:rPr>
              <a:t> - </a:t>
            </a:r>
            <a:r>
              <a:rPr lang="sr-Cyrl-CS" sz="2800" dirty="0" smtClean="0">
                <a:solidFill>
                  <a:schemeClr val="tx1"/>
                </a:solidFill>
              </a:rPr>
              <a:t>структура модела </a:t>
            </a:r>
            <a:r>
              <a:rPr lang="sr-Latn-RS" sz="2800" dirty="0" smtClean="0">
                <a:solidFill>
                  <a:schemeClr val="tx1"/>
                </a:solidFill>
              </a:rPr>
              <a:t>EDM </a:t>
            </a:r>
            <a:r>
              <a:rPr lang="sr-Cyrl-CS" sz="2800" dirty="0" smtClean="0">
                <a:solidFill>
                  <a:schemeClr val="tx1"/>
                </a:solidFill>
              </a:rPr>
              <a:t>прилагођена је</a:t>
            </a:r>
            <a:r>
              <a:rPr lang="sr-Latn-R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RDF</a:t>
            </a:r>
            <a:r>
              <a:rPr lang="sr-Cyrl-CS" sz="2800" dirty="0" smtClean="0">
                <a:solidFill>
                  <a:schemeClr val="tx1"/>
                </a:solidFill>
              </a:rPr>
              <a:t>-у и</a:t>
            </a:r>
            <a:r>
              <a:rPr lang="sr-Latn-RS" sz="2800" dirty="0" smtClean="0">
                <a:solidFill>
                  <a:schemeClr val="tx1"/>
                </a:solidFill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</a:rPr>
              <a:t>садржи одређен број елемената који су подељени на класе и својства, а који су између себе повезани преко </a:t>
            </a:r>
            <a:r>
              <a:rPr lang="en-US" sz="2800" dirty="0" smtClean="0">
                <a:solidFill>
                  <a:schemeClr val="tx1"/>
                </a:solidFill>
              </a:rPr>
              <a:t>URI</a:t>
            </a:r>
            <a:r>
              <a:rPr lang="sr-Cyrl-CS" sz="2800" dirty="0" smtClean="0">
                <a:solidFill>
                  <a:schemeClr val="tx1"/>
                </a:solidFill>
              </a:rPr>
              <a:t> идентификатора. Обједињује нормативне базе </a:t>
            </a:r>
            <a:r>
              <a:rPr lang="en-US" sz="2800" dirty="0" smtClean="0">
                <a:solidFill>
                  <a:schemeClr val="tx1"/>
                </a:solidFill>
              </a:rPr>
              <a:t>VIAF</a:t>
            </a:r>
            <a:r>
              <a:rPr lang="sr-Cyrl-R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smtClean="0">
                <a:solidFill>
                  <a:schemeClr val="tx1"/>
                </a:solidFill>
              </a:rPr>
              <a:t>GND</a:t>
            </a:r>
            <a:r>
              <a:rPr lang="sr-Cyrl-RS" sz="2800" dirty="0" smtClean="0">
                <a:solidFill>
                  <a:schemeClr val="tx1"/>
                </a:solidFill>
              </a:rPr>
              <a:t>, базу географских места </a:t>
            </a:r>
            <a:r>
              <a:rPr lang="en-US" sz="2800" dirty="0" smtClean="0">
                <a:solidFill>
                  <a:schemeClr val="tx1"/>
                </a:solidFill>
              </a:rPr>
              <a:t>Geo Names</a:t>
            </a:r>
            <a:r>
              <a:rPr lang="sr-Cyrl-RS" sz="2800" dirty="0" smtClean="0">
                <a:solidFill>
                  <a:schemeClr val="tx1"/>
                </a:solidFill>
              </a:rPr>
              <a:t>, као и нормативну датотеку предметних одредница Конгресне библиотеке </a:t>
            </a:r>
            <a:r>
              <a:rPr lang="en-US" sz="2800" dirty="0" smtClean="0">
                <a:solidFill>
                  <a:schemeClr val="tx1"/>
                </a:solidFill>
              </a:rPr>
              <a:t>LCSH</a:t>
            </a:r>
            <a:r>
              <a:rPr lang="sr-Cyrl-RS" sz="2800" dirty="0" smtClean="0">
                <a:solidFill>
                  <a:schemeClr val="tx1"/>
                </a:solidFill>
              </a:rPr>
              <a:t>.</a:t>
            </a:r>
          </a:p>
          <a:p>
            <a:endParaRPr lang="sr-Cyrl-RS" sz="2800" dirty="0" smtClean="0"/>
          </a:p>
          <a:p>
            <a:endParaRPr lang="sr-Cyrl-CS" sz="2800" dirty="0" smtClean="0"/>
          </a:p>
          <a:p>
            <a:endParaRPr lang="sr-Cyrl-C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Europeana</a:t>
            </a:r>
            <a:r>
              <a:rPr lang="en-US" dirty="0" smtClean="0"/>
              <a:t> - </a:t>
            </a:r>
            <a:r>
              <a:rPr lang="sr-Cyrl-RS" smtClean="0"/>
              <a:t>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http://www.europeana.eu/portal/record/2048604/data_item_onb_abo__2BZ176895102.html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И</a:t>
            </a:r>
            <a:r>
              <a:rPr lang="en-US" sz="2800" dirty="0" err="1" smtClean="0"/>
              <a:t>нцијативе</a:t>
            </a:r>
            <a:r>
              <a:rPr lang="en-US" sz="2800" dirty="0" smtClean="0"/>
              <a:t> и </a:t>
            </a:r>
            <a:r>
              <a:rPr lang="en-US" sz="2800" dirty="0" err="1" smtClean="0"/>
              <a:t>пројекти</a:t>
            </a:r>
            <a:r>
              <a:rPr lang="en-US" sz="2800" dirty="0" smtClean="0"/>
              <a:t> </a:t>
            </a:r>
            <a:r>
              <a:rPr lang="en-US" sz="2800" dirty="0" err="1" smtClean="0"/>
              <a:t>засн</a:t>
            </a:r>
            <a:r>
              <a:rPr lang="sr-Cyrl-RS" sz="2800" dirty="0" smtClean="0"/>
              <a:t>овани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en-US" sz="2800" dirty="0" err="1" smtClean="0"/>
              <a:t>принципима</a:t>
            </a:r>
            <a:r>
              <a:rPr lang="en-US" sz="2800" dirty="0" smtClean="0"/>
              <a:t> </a:t>
            </a:r>
            <a:r>
              <a:rPr lang="en-US" sz="2800" dirty="0" err="1" smtClean="0"/>
              <a:t>семантичког</a:t>
            </a:r>
            <a:r>
              <a:rPr lang="en-US" sz="2800" dirty="0" smtClean="0"/>
              <a:t> </a:t>
            </a:r>
            <a:r>
              <a:rPr lang="en-US" sz="2800" dirty="0" err="1" smtClean="0"/>
              <a:t>веба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DPLA</a:t>
            </a:r>
            <a:r>
              <a:rPr lang="sr-Cyrl-RS" dirty="0" smtClean="0">
                <a:solidFill>
                  <a:schemeClr val="tx1"/>
                </a:solidFill>
              </a:rPr>
              <a:t> – </a:t>
            </a:r>
            <a:r>
              <a:rPr lang="sr-Cyrl-CS" dirty="0" smtClean="0">
                <a:solidFill>
                  <a:schemeClr val="tx1"/>
                </a:solidFill>
              </a:rPr>
              <a:t>у основи шеме за метаподатке је формат </a:t>
            </a:r>
            <a:r>
              <a:rPr lang="en-US" dirty="0" smtClean="0">
                <a:solidFill>
                  <a:schemeClr val="tx1"/>
                </a:solidFill>
              </a:rPr>
              <a:t>RDF</a:t>
            </a:r>
            <a:r>
              <a:rPr lang="sr-Cyrl-CS" dirty="0" smtClean="0">
                <a:solidFill>
                  <a:schemeClr val="tx1"/>
                </a:solidFill>
              </a:rPr>
              <a:t> који интегрише формат </a:t>
            </a:r>
            <a:r>
              <a:rPr lang="en-US" dirty="0" smtClean="0">
                <a:solidFill>
                  <a:schemeClr val="tx1"/>
                </a:solidFill>
              </a:rPr>
              <a:t>DC</a:t>
            </a:r>
            <a:r>
              <a:rPr lang="sr-Cyrl-CS" dirty="0" smtClean="0">
                <a:solidFill>
                  <a:schemeClr val="tx1"/>
                </a:solidFill>
              </a:rPr>
              <a:t> за описне метаподатке, нека својства из </a:t>
            </a:r>
            <a:r>
              <a:rPr lang="en-US" dirty="0" smtClean="0">
                <a:solidFill>
                  <a:schemeClr val="tx1"/>
                </a:solidFill>
              </a:rPr>
              <a:t>EDM</a:t>
            </a:r>
            <a:r>
              <a:rPr lang="sr-Cyrl-CS" dirty="0" smtClean="0">
                <a:solidFill>
                  <a:schemeClr val="tx1"/>
                </a:solidFill>
              </a:rPr>
              <a:t> модела за опис поступака агрегације и вокабулара, али и различите информатичке онтологије и нормативне датотеке.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12038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И</a:t>
            </a:r>
            <a:r>
              <a:rPr lang="en-US" sz="2800" dirty="0" err="1" smtClean="0"/>
              <a:t>нцијативе</a:t>
            </a:r>
            <a:r>
              <a:rPr lang="en-US" sz="2800" dirty="0" smtClean="0"/>
              <a:t> и </a:t>
            </a:r>
            <a:r>
              <a:rPr lang="en-US" sz="2800" dirty="0" err="1" smtClean="0"/>
              <a:t>пројекти</a:t>
            </a:r>
            <a:r>
              <a:rPr lang="en-US" sz="2800" dirty="0" smtClean="0"/>
              <a:t> </a:t>
            </a:r>
            <a:r>
              <a:rPr lang="en-US" sz="2800" dirty="0" err="1" smtClean="0"/>
              <a:t>засн</a:t>
            </a:r>
            <a:r>
              <a:rPr lang="sr-Cyrl-RS" sz="2800" dirty="0" smtClean="0"/>
              <a:t>овани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en-US" sz="2800" dirty="0" err="1" smtClean="0"/>
              <a:t>принципима</a:t>
            </a:r>
            <a:r>
              <a:rPr lang="en-US" sz="2800" dirty="0" smtClean="0"/>
              <a:t> </a:t>
            </a:r>
            <a:r>
              <a:rPr lang="en-US" sz="2800" dirty="0" err="1" smtClean="0"/>
              <a:t>семантичког</a:t>
            </a:r>
            <a:r>
              <a:rPr lang="en-US" sz="2800" dirty="0" smtClean="0"/>
              <a:t> </a:t>
            </a:r>
            <a:r>
              <a:rPr lang="en-US" sz="2800" dirty="0" err="1" smtClean="0"/>
              <a:t>веба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BIBFRAME</a:t>
            </a:r>
            <a:r>
              <a:rPr lang="sr-Cyrl-RS" sz="2800" i="1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Bibliographic Framework</a:t>
            </a:r>
            <a:r>
              <a:rPr lang="sr-Cyrl-RS" sz="2800" i="1" dirty="0" smtClean="0">
                <a:solidFill>
                  <a:srgbClr val="FF0000"/>
                </a:solidFill>
              </a:rPr>
              <a:t>)</a:t>
            </a:r>
            <a:r>
              <a:rPr lang="sr-Cyrl-RS" sz="2800" i="1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- </a:t>
            </a:r>
            <a:r>
              <a:rPr lang="sr-Cyrl-CS" sz="2800" dirty="0" smtClean="0">
                <a:solidFill>
                  <a:schemeClr val="tx1"/>
                </a:solidFill>
              </a:rPr>
              <a:t>иницијатива коју развија Конгресна библиотека са циљем преузимања и размене библиографских метаподатака о библиотечкој грађи, применом технологије семантичког веба. </a:t>
            </a:r>
          </a:p>
          <a:p>
            <a:endParaRPr lang="sr-Cyrl-CS" sz="2800" dirty="0" smtClean="0">
              <a:solidFill>
                <a:schemeClr val="tx1"/>
              </a:solidFill>
            </a:endParaRPr>
          </a:p>
          <a:p>
            <a:r>
              <a:rPr lang="sr-Cyrl-CS" sz="2800" dirty="0" smtClean="0">
                <a:solidFill>
                  <a:schemeClr val="tx1"/>
                </a:solidFill>
              </a:rPr>
              <a:t>Конгресна библиотека је у сарадњи са организацијом </a:t>
            </a:r>
            <a:r>
              <a:rPr lang="en-US" sz="2800" dirty="0" err="1" smtClean="0">
                <a:solidFill>
                  <a:schemeClr val="tx1"/>
                </a:solidFill>
              </a:rPr>
              <a:t>Zepheria</a:t>
            </a:r>
            <a:r>
              <a:rPr lang="sr-Cyrl-CS" sz="2800" dirty="0" smtClean="0">
                <a:solidFill>
                  <a:schemeClr val="tx1"/>
                </a:solidFill>
              </a:rPr>
              <a:t> 2012. године представила </a:t>
            </a:r>
            <a:r>
              <a:rPr lang="en-US" sz="2800" dirty="0" smtClean="0">
                <a:solidFill>
                  <a:schemeClr val="tx1"/>
                </a:solidFill>
              </a:rPr>
              <a:t>BIBFRAME</a:t>
            </a:r>
            <a:r>
              <a:rPr lang="sr-Cyrl-CS" sz="2800" dirty="0" smtClean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sz="2800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Механизам за харвестовање и размену библиографских метаподатака преко веба 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Заснива се на принципима семантичког веба</a:t>
            </a:r>
          </a:p>
          <a:p>
            <a:pPr>
              <a:buNone/>
            </a:pPr>
            <a:endParaRPr lang="sr-Cyrl-CS" sz="2800" dirty="0" smtClean="0">
              <a:solidFill>
                <a:schemeClr val="tx1"/>
              </a:solidFill>
            </a:endParaRPr>
          </a:p>
          <a:p>
            <a:r>
              <a:rPr lang="sr-Cyrl-CS" sz="2800" dirty="0" smtClean="0">
                <a:solidFill>
                  <a:schemeClr val="tx1"/>
                </a:solidFill>
              </a:rPr>
              <a:t>Примењени су оквири и принципи иницијативе </a:t>
            </a:r>
            <a:r>
              <a:rPr lang="en-US" sz="2800" dirty="0" smtClean="0">
                <a:solidFill>
                  <a:schemeClr val="tx1"/>
                </a:solidFill>
              </a:rPr>
              <a:t>LD</a:t>
            </a:r>
            <a:r>
              <a:rPr lang="sr-Cyrl-RS" sz="2800" dirty="0" smtClean="0">
                <a:solidFill>
                  <a:schemeClr val="tx1"/>
                </a:solidFill>
              </a:rPr>
              <a:t> на опис </a:t>
            </a:r>
            <a:r>
              <a:rPr lang="ru-RU" sz="2800" dirty="0" smtClean="0">
                <a:solidFill>
                  <a:schemeClr val="tx1"/>
                </a:solidFill>
              </a:rPr>
              <a:t>библиографских и нормативних ентитета и веза између њих.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Модел података заснован на графу – у основи је формат </a:t>
            </a:r>
            <a:r>
              <a:rPr lang="sr-Latn-RS" sz="2800" dirty="0" smtClean="0">
                <a:solidFill>
                  <a:schemeClr val="tx1"/>
                </a:solidFill>
              </a:rPr>
              <a:t>RDF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Омогућава превођење библиографских метаподатака из MARC21 формата у LD модел – потенцијална замена за MARC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Интегрише стандарде и моделе за библиографски опис библиотечке грађе: </a:t>
            </a:r>
            <a:r>
              <a:rPr lang="en-US" sz="2800" dirty="0" smtClean="0">
                <a:solidFill>
                  <a:schemeClr val="tx1"/>
                </a:solidFill>
              </a:rPr>
              <a:t>Functional Requirements for Bibliographic Records</a:t>
            </a:r>
            <a:r>
              <a:rPr lang="sr-Cyrl-C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FRBR</a:t>
            </a:r>
            <a:r>
              <a:rPr lang="sr-Cyrl-CS" sz="2800" dirty="0" smtClean="0">
                <a:solidFill>
                  <a:schemeClr val="tx1"/>
                </a:solidFill>
              </a:rPr>
              <a:t>) и </a:t>
            </a:r>
            <a:r>
              <a:rPr lang="en-US" sz="2800" dirty="0" smtClean="0">
                <a:solidFill>
                  <a:schemeClr val="tx1"/>
                </a:solidFill>
              </a:rPr>
              <a:t>Resource Description and Access</a:t>
            </a:r>
            <a:r>
              <a:rPr lang="sr-Cyrl-C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RDA</a:t>
            </a:r>
            <a:r>
              <a:rPr lang="sr-Cyrl-CS" sz="28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BIBFRAME</a:t>
            </a:r>
            <a:r>
              <a:rPr lang="sr-Cyrl-RS" dirty="0" smtClean="0"/>
              <a:t>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Модел</a:t>
            </a:r>
            <a:r>
              <a:rPr lang="ru-RU" sz="2800" dirty="0" smtClean="0">
                <a:solidFill>
                  <a:schemeClr val="tx1"/>
                </a:solidFill>
              </a:rPr>
              <a:t> прави разлику између концепата и физичких и дигиталних објеката које ови концепти описују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Конгресна библиотека је развила и посебан </a:t>
            </a:r>
            <a:r>
              <a:rPr lang="ru-RU" sz="2800" dirty="0" smtClean="0">
                <a:solidFill>
                  <a:srgbClr val="FF0000"/>
                </a:solidFill>
              </a:rPr>
              <a:t>вокабулар</a:t>
            </a:r>
            <a:r>
              <a:rPr lang="ru-RU" sz="2800" dirty="0" smtClean="0">
                <a:solidFill>
                  <a:schemeClr val="tx1"/>
                </a:solidFill>
              </a:rPr>
              <a:t> за библиографску контролу који је интегрисан у BIBFRAME модел и који примењује правила за библиографски опис библиотечке грађе у складу са принципима LD модела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BIBFRAME</a:t>
            </a:r>
            <a:r>
              <a:rPr lang="sr-Cyrl-RS" dirty="0" smtClean="0"/>
              <a:t> - структура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28904"/>
            <a:ext cx="3992254" cy="55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1714487"/>
            <a:ext cx="4357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Дело (</a:t>
            </a:r>
            <a:r>
              <a:rPr lang="sr-Latn-RS" dirty="0" smtClean="0">
                <a:solidFill>
                  <a:srgbClr val="FF0000"/>
                </a:solidFill>
              </a:rPr>
              <a:t>Work</a:t>
            </a:r>
            <a:r>
              <a:rPr lang="sr-Cyrl-RS" dirty="0" smtClean="0">
                <a:solidFill>
                  <a:srgbClr val="FF0000"/>
                </a:solidFill>
              </a:rPr>
              <a:t>):</a:t>
            </a:r>
            <a:r>
              <a:rPr lang="sr-Cyrl-RS" dirty="0" smtClean="0"/>
              <a:t> извор који се описује (производ литерарног или уметничког стваралаштва) </a:t>
            </a:r>
            <a:r>
              <a:rPr lang="en-US" dirty="0" smtClean="0"/>
              <a:t>⇔</a:t>
            </a:r>
            <a:r>
              <a:rPr lang="sr-Latn-RS" dirty="0" smtClean="0"/>
              <a:t> Work (FRBR)</a:t>
            </a:r>
            <a:endParaRPr lang="sr-Cyrl-R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r-Cyrl-R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Инстанца: </a:t>
            </a:r>
            <a:r>
              <a:rPr lang="sr-Cyrl-RS" dirty="0" smtClean="0"/>
              <a:t>ентитет који указује на појединачни, физички облик дела </a:t>
            </a:r>
            <a:r>
              <a:rPr lang="en-US" dirty="0" smtClean="0"/>
              <a:t>⇔</a:t>
            </a:r>
            <a:r>
              <a:rPr lang="sr-Latn-RS" dirty="0" smtClean="0"/>
              <a:t> Expression and Manifestation (FRBR)</a:t>
            </a:r>
            <a:endParaRPr lang="sr-Cyrl-RS" dirty="0" smtClean="0"/>
          </a:p>
          <a:p>
            <a:pPr marL="342900" indent="-342900">
              <a:buFont typeface="+mj-lt"/>
              <a:buAutoNum type="arabicPeriod"/>
            </a:pPr>
            <a:endParaRPr lang="sr-Cyrl-R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Нормативни ентитети: </a:t>
            </a:r>
            <a:r>
              <a:rPr lang="sr-Cyrl-RS" dirty="0" smtClean="0"/>
              <a:t>описују концептуалне ресурсе (људе, места, предметне одреднице, класификационе термине). Могу бити додати делу или инстанци</a:t>
            </a:r>
          </a:p>
          <a:p>
            <a:pPr marL="342900" indent="-342900">
              <a:buFont typeface="+mj-lt"/>
              <a:buAutoNum type="arabicPeriod"/>
            </a:pPr>
            <a:endParaRPr lang="sr-Cyrl-R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Анотација:  </a:t>
            </a:r>
            <a:r>
              <a:rPr lang="sr-Cyrl-RS" dirty="0" smtClean="0"/>
              <a:t>ентитети који допуњују главни опис дела или инстанце (подаци о холдингу, корицама, прегледу дела)</a:t>
            </a:r>
          </a:p>
          <a:p>
            <a:pPr marL="342900" indent="-342900">
              <a:buFont typeface="+mj-lt"/>
              <a:buAutoNum type="arabicPeriod"/>
            </a:pPr>
            <a:endParaRPr lang="sr-Cyrl-RS" dirty="0" smtClean="0"/>
          </a:p>
          <a:p>
            <a:pPr marL="342900" indent="-342900">
              <a:buFont typeface="+mj-lt"/>
              <a:buAutoNum type="arabicPeriod"/>
            </a:pP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9356" r="5318" b="4882"/>
          <a:stretch>
            <a:fillRect/>
          </a:stretch>
        </p:blipFill>
        <p:spPr bwMode="auto">
          <a:xfrm>
            <a:off x="0" y="0"/>
            <a:ext cx="7500958" cy="38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13393" r="5459" b="12202"/>
          <a:stretch>
            <a:fillRect/>
          </a:stretch>
        </p:blipFill>
        <p:spPr bwMode="auto">
          <a:xfrm>
            <a:off x="0" y="3786190"/>
            <a:ext cx="7429520" cy="32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Семантички веб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Семантички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се </a:t>
            </a:r>
            <a:r>
              <a:rPr lang="en-US" sz="2800" dirty="0" err="1" smtClean="0">
                <a:solidFill>
                  <a:schemeClr val="tx1"/>
                </a:solidFill>
              </a:rPr>
              <a:t>заснива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различитим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технологијама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стандардима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системима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организацију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знања</a:t>
            </a:r>
            <a:r>
              <a:rPr lang="en-US" sz="2800" dirty="0" smtClean="0">
                <a:solidFill>
                  <a:schemeClr val="tx1"/>
                </a:solidFill>
              </a:rPr>
              <a:t> (Knowledge </a:t>
            </a:r>
            <a:r>
              <a:rPr lang="en-US" sz="2800" dirty="0" err="1" smtClean="0">
                <a:solidFill>
                  <a:schemeClr val="tx1"/>
                </a:solidFill>
              </a:rPr>
              <a:t>Organisation</a:t>
            </a:r>
            <a:r>
              <a:rPr lang="en-US" sz="2800" dirty="0" smtClean="0">
                <a:solidFill>
                  <a:schemeClr val="tx1"/>
                </a:solidFill>
              </a:rPr>
              <a:t> System - KOS).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KOS </a:t>
            </a:r>
            <a:r>
              <a:rPr lang="sr-Cyrl-RS" sz="2800" dirty="0" smtClean="0">
                <a:solidFill>
                  <a:schemeClr val="tx1"/>
                </a:solidFill>
              </a:rPr>
              <a:t>- користе се </a:t>
            </a:r>
            <a:r>
              <a:rPr lang="ru-RU" sz="2800" dirty="0" smtClean="0">
                <a:solidFill>
                  <a:schemeClr val="tx1"/>
                </a:solidFill>
              </a:rPr>
              <a:t>у сврху организације докумената, са циљем њиховог лакшег проналажења и организације колекција. Могу имати улогу контролисаних речника.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sr-Cyrl-RS" sz="4400" dirty="0" smtClean="0"/>
              <a:t>Хвала на пажњи</a:t>
            </a:r>
            <a:r>
              <a:rPr lang="en-US" sz="4400" smtClean="0"/>
              <a:t>!!!</a:t>
            </a:r>
            <a:endParaRPr lang="sr-Cyrl-RS" sz="4400" dirty="0" smtClean="0"/>
          </a:p>
          <a:p>
            <a:endParaRPr lang="sr-Cyrl-RS" dirty="0" smtClean="0"/>
          </a:p>
          <a:p>
            <a:r>
              <a:rPr lang="en-US" dirty="0" smtClean="0">
                <a:hlinkClick r:id="rId2"/>
              </a:rPr>
              <a:t>dakic@unilib.bg.ac.rs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andonovski@unilib.bg.ac.rs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Системи за организацију знања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терминолошке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листе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нормативне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датотеке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речници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сл</a:t>
            </a:r>
            <a:r>
              <a:rPr lang="en-US" sz="2800" dirty="0" smtClean="0">
                <a:solidFill>
                  <a:schemeClr val="tx1"/>
                </a:solidFill>
              </a:rPr>
              <a:t>.)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класификације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категорије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предметне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одреднице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шеме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класификацију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категоризацију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таксономије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релационе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листе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тезауруси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семантичке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мреже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онтологије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Cyrl-RS" dirty="0" smtClean="0"/>
              <a:t>е</a:t>
            </a:r>
            <a:r>
              <a:rPr lang="en-US" dirty="0" smtClean="0"/>
              <a:t>m</a:t>
            </a:r>
            <a:r>
              <a:rPr lang="sr-Cyrl-RS" dirty="0" smtClean="0"/>
              <a:t>а</a:t>
            </a:r>
            <a:r>
              <a:rPr lang="en-US" dirty="0" err="1" smtClean="0"/>
              <a:t>ntic</a:t>
            </a:r>
            <a:r>
              <a:rPr lang="en-US" dirty="0" smtClean="0"/>
              <a:t> W</a:t>
            </a:r>
            <a:r>
              <a:rPr lang="sr-Cyrl-RS" dirty="0" smtClean="0"/>
              <a:t>е</a:t>
            </a:r>
            <a:r>
              <a:rPr lang="en-US" dirty="0" smtClean="0"/>
              <a:t>b L</a:t>
            </a:r>
            <a:r>
              <a:rPr lang="sr-Cyrl-RS" dirty="0" smtClean="0"/>
              <a:t>а</a:t>
            </a:r>
            <a:r>
              <a:rPr lang="en-US" dirty="0" smtClean="0"/>
              <a:t>y</a:t>
            </a:r>
            <a:r>
              <a:rPr lang="sr-Cyrl-RS" dirty="0" smtClean="0"/>
              <a:t>е</a:t>
            </a:r>
            <a:r>
              <a:rPr lang="en-US" dirty="0" smtClean="0"/>
              <a:t>r C</a:t>
            </a:r>
            <a:r>
              <a:rPr lang="sr-Cyrl-RS" dirty="0" smtClean="0"/>
              <a:t>а</a:t>
            </a:r>
            <a:r>
              <a:rPr lang="en-US" dirty="0" smtClean="0"/>
              <a:t>k</a:t>
            </a:r>
            <a:r>
              <a:rPr lang="sr-Cyrl-RS" dirty="0" smtClean="0"/>
              <a:t>е</a:t>
            </a:r>
            <a:endParaRPr lang="en-US" dirty="0"/>
          </a:p>
        </p:txBody>
      </p:sp>
      <p:pic>
        <p:nvPicPr>
          <p:cNvPr id="4" name="Content Placeholder 3" descr="swlevel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381616"/>
            <a:ext cx="7000924" cy="4457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XML - </a:t>
            </a:r>
            <a:r>
              <a:rPr lang="en-US" sz="3200" dirty="0" smtClean="0"/>
              <a:t>Extensible Markup Language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мета</a:t>
            </a:r>
            <a:r>
              <a:rPr lang="en-US" sz="2800" dirty="0" err="1" smtClean="0">
                <a:solidFill>
                  <a:schemeClr val="tx1"/>
                </a:solidFill>
              </a:rPr>
              <a:t>језик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означавање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садржаја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вебу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олакша</a:t>
            </a:r>
            <a:r>
              <a:rPr lang="sr-Cyrl-RS" sz="2800" dirty="0" smtClean="0">
                <a:solidFill>
                  <a:schemeClr val="tx1"/>
                </a:solidFill>
              </a:rPr>
              <a:t>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аутоматск</a:t>
            </a:r>
            <a:r>
              <a:rPr lang="sr-Cyrl-RS" sz="2800" dirty="0" smtClean="0">
                <a:solidFill>
                  <a:schemeClr val="tx1"/>
                </a:solidFill>
              </a:rPr>
              <a:t>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обрад</a:t>
            </a:r>
            <a:r>
              <a:rPr lang="sr-Cyrl-RS" sz="2800" dirty="0" smtClean="0">
                <a:solidFill>
                  <a:schemeClr val="tx1"/>
                </a:solidFill>
              </a:rPr>
              <a:t>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докумената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омогућ</a:t>
            </a:r>
            <a:r>
              <a:rPr lang="sr-Cyrl-RS" sz="2800" dirty="0" smtClean="0">
                <a:solidFill>
                  <a:schemeClr val="tx1"/>
                </a:solidFill>
              </a:rPr>
              <a:t>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корисницима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исте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читају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вебу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омогућава </a:t>
            </a:r>
            <a:r>
              <a:rPr lang="en-US" sz="2800" dirty="0" err="1" smtClean="0">
                <a:solidFill>
                  <a:schemeClr val="tx1"/>
                </a:solidFill>
              </a:rPr>
              <a:t>разноврсним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апликацијама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аутоматски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обрађују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дефинише стандардизован скуп правила за дефинисање формата података у електронском облику (њихова структура и семантика)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омогућава различите могућности паковања података или њиховог разбијања на структурне делове, уз одржање хијерархијске међузависности компоненти које чине комплетну информацију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</a:t>
            </a:r>
            <a:r>
              <a:rPr lang="sr-Cyrl-RS" dirty="0" smtClean="0"/>
              <a:t> - одлике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независност приказа и трансфера података у односу на коришћену софтверску платформу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неограничене могућности комбиновања описних елемената тако да опишу и најкомплексније изворе или везе између њихових компонентни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робусност формата за дугурочно архивирање података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 - </a:t>
            </a:r>
            <a:r>
              <a:rPr lang="sr-Cyrl-RS" dirty="0" smtClean="0"/>
              <a:t>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&lt;xml&gt;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index_data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&lt;creator&gt;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&lt;member value="1234"&gt;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&lt;name&gt;Pate </a:t>
            </a:r>
            <a:r>
              <a:rPr lang="en-US" dirty="0" err="1" smtClean="0">
                <a:solidFill>
                  <a:schemeClr val="tx1"/>
                </a:solidFill>
              </a:rPr>
              <a:t>Maravic</a:t>
            </a:r>
            <a:r>
              <a:rPr lang="en-US" dirty="0" smtClean="0">
                <a:solidFill>
                  <a:schemeClr val="tx1"/>
                </a:solidFill>
              </a:rPr>
              <a:t>&lt;/name&gt;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&lt;address value="1234"&gt;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&lt;state&gt;Georgia&lt;/state&gt;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&lt;city&gt;Athens&lt;/city&gt;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&lt;street&gt;346 Broad Street&lt;/street&gt;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&lt;/address&gt;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&lt;/member&gt;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&lt;/creator&gt;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index_data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&lt;/xml&gt;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1074</Words>
  <Application>Microsoft Office PowerPoint</Application>
  <PresentationFormat>On-screen Show (4:3)</PresentationFormat>
  <Paragraphs>202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Linked Open Data и Bibframe:  нови облици организовања метаподатака у библиотекарству</vt:lpstr>
      <vt:lpstr>Семантички веб</vt:lpstr>
      <vt:lpstr>Семантички веб</vt:lpstr>
      <vt:lpstr>Системи за организацију знања</vt:lpstr>
      <vt:lpstr>Sеmаntic Wеb Lаyеr Cаkе</vt:lpstr>
      <vt:lpstr>XML - Extensible Markup Language</vt:lpstr>
      <vt:lpstr>XML</vt:lpstr>
      <vt:lpstr>XML - одлике</vt:lpstr>
      <vt:lpstr>XML - пример</vt:lpstr>
      <vt:lpstr>RDF - Resource Description Framework</vt:lpstr>
      <vt:lpstr>RDF - Resource Description Framework</vt:lpstr>
      <vt:lpstr>RDF - Resource Description Framework</vt:lpstr>
      <vt:lpstr>RDF - пример</vt:lpstr>
      <vt:lpstr>RDF/XML - пример</vt:lpstr>
      <vt:lpstr>Linked (Open) Data</vt:lpstr>
      <vt:lpstr>Linked (Open) Data - правила</vt:lpstr>
      <vt:lpstr>Linked (Open) Data Cloud</vt:lpstr>
      <vt:lpstr>Slide 18</vt:lpstr>
      <vt:lpstr>Slide 19</vt:lpstr>
      <vt:lpstr>Процес објављивања LD</vt:lpstr>
      <vt:lpstr>Инцијативе и пројекти засновани на  принципима семантичког веба</vt:lpstr>
      <vt:lpstr>Europeana - пример</vt:lpstr>
      <vt:lpstr>Инцијативе и пројекти засновани на  принципима семантичког веба</vt:lpstr>
      <vt:lpstr>Инцијативе и пројекти засновани на  принципима семантичког веба</vt:lpstr>
      <vt:lpstr>BIBFRAME</vt:lpstr>
      <vt:lpstr>BIBFRAME</vt:lpstr>
      <vt:lpstr>BIBFRAME - структура</vt:lpstr>
      <vt:lpstr>BIBFRAME - структура</vt:lpstr>
      <vt:lpstr>Slide 29</vt:lpstr>
      <vt:lpstr>Slide 30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Korisnik</cp:lastModifiedBy>
  <cp:revision>285</cp:revision>
  <dcterms:created xsi:type="dcterms:W3CDTF">2012-10-01T10:41:38Z</dcterms:created>
  <dcterms:modified xsi:type="dcterms:W3CDTF">2016-05-17T11:12:34Z</dcterms:modified>
</cp:coreProperties>
</file>