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325" r:id="rId4"/>
    <p:sldId id="267" r:id="rId5"/>
    <p:sldId id="268" r:id="rId6"/>
    <p:sldId id="295" r:id="rId7"/>
    <p:sldId id="296" r:id="rId8"/>
    <p:sldId id="297" r:id="rId9"/>
    <p:sldId id="299" r:id="rId10"/>
    <p:sldId id="306" r:id="rId11"/>
    <p:sldId id="301" r:id="rId12"/>
    <p:sldId id="302" r:id="rId13"/>
    <p:sldId id="303" r:id="rId14"/>
    <p:sldId id="304" r:id="rId15"/>
    <p:sldId id="305" r:id="rId16"/>
    <p:sldId id="269" r:id="rId17"/>
    <p:sldId id="307" r:id="rId18"/>
    <p:sldId id="308" r:id="rId19"/>
    <p:sldId id="309" r:id="rId20"/>
    <p:sldId id="310" r:id="rId21"/>
    <p:sldId id="311" r:id="rId22"/>
    <p:sldId id="312" r:id="rId23"/>
    <p:sldId id="270" r:id="rId24"/>
    <p:sldId id="313" r:id="rId25"/>
    <p:sldId id="275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8602" autoAdjust="0"/>
  </p:normalViewPr>
  <p:slideViewPr>
    <p:cSldViewPr>
      <p:cViewPr>
        <p:scale>
          <a:sx n="100" d="100"/>
          <a:sy n="100" d="100"/>
        </p:scale>
        <p:origin x="-51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292C7-DE7A-4AC1-8432-20FA6716A1F0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62FFB-F7B5-443F-912F-A5326D0AF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62FFB-F7B5-443F-912F-A5326D0AFBD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6192688" cy="1902073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856984" cy="4320480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-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856984" cy="5616624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Guidelines/Customization/Lit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ets/METSOverview.v2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Linked Open Data </a:t>
            </a:r>
            <a:r>
              <a:rPr lang="sr-Cyrl-RS" sz="3200" dirty="0" smtClean="0"/>
              <a:t>и </a:t>
            </a:r>
            <a:r>
              <a:rPr lang="en-US" sz="3200" smtClean="0"/>
              <a:t>Bibframe</a:t>
            </a:r>
            <a:r>
              <a:rPr lang="sr-Cyrl-CS" sz="3200" smtClean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r-Cyrl-CS" sz="2800" dirty="0" smtClean="0"/>
              <a:t>нови облици организовања метаподатака у библиотекарству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7072362" cy="1000132"/>
          </a:xfrm>
        </p:spPr>
        <p:txBody>
          <a:bodyPr>
            <a:normAutofit fontScale="70000" lnSpcReduction="20000"/>
          </a:bodyPr>
          <a:lstStyle/>
          <a:p>
            <a:r>
              <a:rPr lang="sr-Cyrl-CS" b="1" dirty="0" smtClean="0"/>
              <a:t>Наташа Дакић</a:t>
            </a:r>
            <a:r>
              <a:rPr lang="ru-RU" b="1" dirty="0" smtClean="0"/>
              <a:t>, </a:t>
            </a:r>
            <a:r>
              <a:rPr lang="sr-Cyrl-CS" b="1" dirty="0" smtClean="0"/>
              <a:t>Јелена Андоновски </a:t>
            </a:r>
            <a:endParaRPr lang="en-US" b="1" dirty="0" smtClean="0"/>
          </a:p>
          <a:p>
            <a:r>
              <a:rPr lang="sr-Cyrl-RS" dirty="0" smtClean="0"/>
              <a:t>Универзитетска библиотека „Светозар Марковић“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</a:t>
            </a:r>
            <a:r>
              <a:rPr lang="sr-Cyrl-CS" b="1" dirty="0" smtClean="0"/>
              <a:t>ЕМЕ ЗА МЕТАПОДАТКЕ У БИБЛИОТЕКАРСТВУ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Употреба елемената је опциона (нису обавезни)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Елементи су поновљиви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Редослед навођења елемената није прописан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Препоручује се употреба контролисаних речника и шифрарника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Правила за унос дефинише систем који користи</a:t>
            </a:r>
            <a:r>
              <a:rPr lang="sl-SI" sz="2800" dirty="0" smtClean="0">
                <a:solidFill>
                  <a:schemeClr val="tx1"/>
                </a:solidFill>
              </a:rPr>
              <a:t> DCMES </a:t>
            </a:r>
            <a:r>
              <a:rPr lang="ru-RU" sz="2800" dirty="0" smtClean="0">
                <a:solidFill>
                  <a:schemeClr val="tx1"/>
                </a:solidFill>
              </a:rPr>
              <a:t>(библиотека, архив, музеј, виртуелна библиотека...) 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Негативно: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садржај поља није уједначен што отежава размену података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 abstract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Овим моделом показуја се како изгледају везе између ентитета. Било која шема за метаподатке може бити изграђена на овом моделу.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Састоји се из три дела: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DCMI resource model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DCMI description set model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DCMI vocabulary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DCMI resource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17831" t="27467" r="16823" b="33892"/>
          <a:stretch>
            <a:fillRect/>
          </a:stretch>
        </p:blipFill>
        <p:spPr bwMode="auto">
          <a:xfrm>
            <a:off x="0" y="1785926"/>
            <a:ext cx="88588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DCMI description set model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1072" t="21912" r="17121" b="20476"/>
          <a:stretch>
            <a:fillRect/>
          </a:stretch>
        </p:blipFill>
        <p:spPr bwMode="auto">
          <a:xfrm>
            <a:off x="214282" y="1643050"/>
            <a:ext cx="8358246" cy="48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DCMI vocabulary model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20680" t="21640" r="16854" b="21667"/>
          <a:stretch>
            <a:fillRect/>
          </a:stretch>
        </p:blipFill>
        <p:spPr bwMode="auto">
          <a:xfrm>
            <a:off x="472509" y="1785926"/>
            <a:ext cx="8127545" cy="46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Синтакса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defRPr/>
            </a:pP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DC,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целокупан</a:t>
            </a:r>
            <a:r>
              <a:rPr lang="en-US" sz="2800" dirty="0" smtClean="0">
                <a:solidFill>
                  <a:schemeClr val="tx1"/>
                </a:solidFill>
              </a:rPr>
              <a:t> DCАM, </a:t>
            </a:r>
            <a:r>
              <a:rPr lang="en-US" sz="2800" dirty="0" err="1" smtClean="0">
                <a:solidFill>
                  <a:schemeClr val="tx1"/>
                </a:solidFill>
              </a:rPr>
              <a:t>синтаксно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је </a:t>
            </a:r>
            <a:r>
              <a:rPr lang="en-US" sz="2800" dirty="0" err="1" smtClean="0">
                <a:solidFill>
                  <a:schemeClr val="tx1"/>
                </a:solidFill>
              </a:rPr>
              <a:t>независтан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значи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имплементирати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неколико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различитих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синтакси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endParaRPr lang="sr-Cyrl-RS" sz="2800" dirty="0" smtClean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sr-Cyrl-RS" sz="2800" dirty="0" smtClean="0">
                <a:solidFill>
                  <a:srgbClr val="FF0000"/>
                </a:solidFill>
              </a:rPr>
              <a:t>Генерички облик </a:t>
            </a:r>
            <a:r>
              <a:rPr lang="sr-Latn-CS" sz="2800" dirty="0" smtClean="0">
                <a:solidFill>
                  <a:schemeClr val="tx1"/>
                </a:solidFill>
              </a:rPr>
              <a:t>- </a:t>
            </a:r>
            <a:r>
              <a:rPr lang="sr-Cyrl-RS" sz="2800" dirty="0" smtClean="0">
                <a:solidFill>
                  <a:schemeClr val="tx1"/>
                </a:solidFill>
              </a:rPr>
              <a:t>елемент</a:t>
            </a:r>
            <a:r>
              <a:rPr lang="sr-Latn-CS" sz="2800" dirty="0" smtClean="0">
                <a:solidFill>
                  <a:schemeClr val="tx1"/>
                </a:solidFill>
              </a:rPr>
              <a:t>= “</a:t>
            </a:r>
            <a:r>
              <a:rPr lang="sr-Cyrl-RS" sz="2800" dirty="0" smtClean="0">
                <a:solidFill>
                  <a:schemeClr val="tx1"/>
                </a:solidFill>
              </a:rPr>
              <a:t>вредност</a:t>
            </a:r>
            <a:r>
              <a:rPr lang="sr-Latn-CS" sz="2800" dirty="0" smtClean="0">
                <a:solidFill>
                  <a:schemeClr val="tx1"/>
                </a:solidFill>
              </a:rPr>
              <a:t>”</a:t>
            </a:r>
          </a:p>
          <a:p>
            <a:pPr marL="457200" indent="-457200">
              <a:defRPr/>
            </a:pPr>
            <a:endParaRPr lang="sr-Cyrl-RS" sz="2800" dirty="0" smtClean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sr-Latn-CS" sz="2800" dirty="0" smtClean="0">
                <a:solidFill>
                  <a:srgbClr val="FF0000"/>
                </a:solidFill>
              </a:rPr>
              <a:t>HTML ili XHTML </a:t>
            </a:r>
            <a:r>
              <a:rPr lang="sr-Latn-C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Web's Hypertext Markup Language </a:t>
            </a:r>
            <a:r>
              <a:rPr lang="sr-Cyrl-RS" sz="2800" dirty="0" smtClean="0">
                <a:solidFill>
                  <a:schemeClr val="tx1"/>
                </a:solidFill>
              </a:rPr>
              <a:t>формат</a:t>
            </a:r>
            <a:r>
              <a:rPr lang="sr-Latn-CS" sz="28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defRPr/>
            </a:pPr>
            <a:endParaRPr lang="sr-Cyrl-RS" sz="2800" dirty="0" smtClean="0">
              <a:solidFill>
                <a:srgbClr val="FF0000"/>
              </a:solidFill>
            </a:endParaRPr>
          </a:p>
          <a:p>
            <a:pPr marL="457200" indent="-4572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RDF/XML</a:t>
            </a:r>
            <a:r>
              <a:rPr lang="en-US" sz="2800" dirty="0" smtClean="0"/>
              <a:t> </a:t>
            </a:r>
            <a:r>
              <a:rPr lang="sr-Latn-C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Resource Description Framework </a:t>
            </a:r>
            <a:r>
              <a:rPr lang="sr-Cyrl-RS" sz="2800" dirty="0" smtClean="0">
                <a:solidFill>
                  <a:schemeClr val="tx1"/>
                </a:solidFill>
              </a:rPr>
              <a:t>користећи </a:t>
            </a:r>
            <a:r>
              <a:rPr lang="en-US" sz="2800" dirty="0" err="1" smtClean="0">
                <a:solidFill>
                  <a:schemeClr val="tx1"/>
                </a:solidFill>
              </a:rPr>
              <a:t>eXtensable</a:t>
            </a:r>
            <a:r>
              <a:rPr lang="en-US" sz="2800" dirty="0" smtClean="0">
                <a:solidFill>
                  <a:schemeClr val="tx1"/>
                </a:solidFill>
              </a:rPr>
              <a:t> Markup Language</a:t>
            </a:r>
            <a:r>
              <a:rPr lang="sr-Latn-CS" sz="2800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 (Text Encoding Initiative)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Cyrl-CS" dirty="0" smtClean="0"/>
          </a:p>
          <a:p>
            <a:r>
              <a:rPr lang="sr-Cyrl-CS" sz="3000" i="1" dirty="0" smtClean="0">
                <a:solidFill>
                  <a:schemeClr val="tx1"/>
                </a:solidFill>
              </a:rPr>
              <a:t>Иницијатива за кодирање текста </a:t>
            </a:r>
            <a:r>
              <a:rPr lang="sr-Cyrl-CS" sz="3000" dirty="0" smtClean="0">
                <a:solidFill>
                  <a:schemeClr val="tx1"/>
                </a:solidFill>
              </a:rPr>
              <a:t>- међународни пројекат који су 1987. године започеле три асоцијације: </a:t>
            </a:r>
            <a:r>
              <a:rPr lang="sr-Latn-CS" sz="3000" dirty="0" smtClean="0">
                <a:solidFill>
                  <a:schemeClr val="tx1"/>
                </a:solidFill>
              </a:rPr>
              <a:t>ACH (Association of Computer in the Humanities), ALLC (Association of Literary and Linguistic Computing)</a:t>
            </a:r>
            <a:r>
              <a:rPr lang="en-US" sz="3000" dirty="0" smtClean="0">
                <a:solidFill>
                  <a:schemeClr val="tx1"/>
                </a:solidFill>
              </a:rPr>
              <a:t> - </a:t>
            </a:r>
            <a:r>
              <a:rPr lang="sr-Cyrl-RS" sz="3000" dirty="0" smtClean="0">
                <a:solidFill>
                  <a:schemeClr val="tx1"/>
                </a:solidFill>
              </a:rPr>
              <a:t>данас </a:t>
            </a:r>
            <a:r>
              <a:rPr lang="en-US" sz="3000" dirty="0" smtClean="0">
                <a:solidFill>
                  <a:schemeClr val="tx1"/>
                </a:solidFill>
              </a:rPr>
              <a:t>European Association for Digital Humanities</a:t>
            </a:r>
            <a:r>
              <a:rPr lang="sr-Cyrl-CS" sz="3000" dirty="0" smtClean="0">
                <a:solidFill>
                  <a:schemeClr val="tx1"/>
                </a:solidFill>
              </a:rPr>
              <a:t> и</a:t>
            </a:r>
            <a:r>
              <a:rPr lang="sr-Latn-CS" sz="3000" dirty="0" smtClean="0">
                <a:solidFill>
                  <a:schemeClr val="tx1"/>
                </a:solidFill>
              </a:rPr>
              <a:t> ACL (Association for Computational Linguistics)</a:t>
            </a:r>
            <a:endParaRPr lang="sr-Cyrl-RS" sz="3000" dirty="0" smtClean="0">
              <a:solidFill>
                <a:schemeClr val="tx1"/>
              </a:solidFill>
            </a:endParaRPr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sz="3000" dirty="0" smtClean="0">
                <a:solidFill>
                  <a:schemeClr val="tx1"/>
                </a:solidFill>
              </a:rPr>
              <a:t>Препоруке за кодирање и размену електронских текстова (</a:t>
            </a:r>
            <a:r>
              <a:rPr lang="sr-Latn-CS" sz="3000" dirty="0" smtClean="0">
                <a:solidFill>
                  <a:schemeClr val="tx1"/>
                </a:solidFill>
              </a:rPr>
              <a:t>Guidelines for Elektronic Text Encoding and Interchange</a:t>
            </a:r>
            <a:r>
              <a:rPr lang="sr-Cyrl-CS" sz="3000" dirty="0" smtClean="0">
                <a:solidFill>
                  <a:schemeClr val="tx1"/>
                </a:solidFill>
              </a:rPr>
              <a:t>) - 1994. године (</a:t>
            </a:r>
            <a:r>
              <a:rPr lang="en-US" sz="3000" dirty="0" smtClean="0">
                <a:solidFill>
                  <a:schemeClr val="tx1"/>
                </a:solidFill>
              </a:rPr>
              <a:t>http://www.tei-c.org/Guidelines/</a:t>
            </a:r>
            <a:r>
              <a:rPr lang="sr-Cyrl-CS" sz="3000" dirty="0" smtClean="0">
                <a:solidFill>
                  <a:schemeClr val="tx1"/>
                </a:solidFill>
              </a:rPr>
              <a:t>)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 (Text Encoding Initiative)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Основни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ентитети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појављују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свим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поделе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неколико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категорија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</a:p>
          <a:p>
            <a:pPr lvl="0"/>
            <a:endParaRPr lang="sr-Cyrl-RS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скуп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карактера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ће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коришћени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документу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ознаке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дефинисање</a:t>
            </a:r>
            <a:r>
              <a:rPr lang="en-US" sz="2800" dirty="0" smtClean="0">
                <a:solidFill>
                  <a:schemeClr val="tx1"/>
                </a:solidFill>
              </a:rPr>
              <a:t> TEI </a:t>
            </a:r>
            <a:r>
              <a:rPr lang="en-US" sz="2800" dirty="0" err="1" smtClean="0">
                <a:solidFill>
                  <a:schemeClr val="tx1"/>
                </a:solidFill>
              </a:rPr>
              <a:t>заглавља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ознаке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дефинисање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одређених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параграфи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наводници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листе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напомена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библиографија</a:t>
            </a:r>
            <a:r>
              <a:rPr lang="en-US" sz="2800" dirty="0" smtClean="0">
                <a:solidFill>
                  <a:schemeClr val="tx1"/>
                </a:solidFill>
              </a:rPr>
              <a:t>) 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једноставна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структура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текста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фонт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могући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угњежђени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делови</a:t>
            </a:r>
            <a:r>
              <a:rPr lang="en-US" sz="2800" dirty="0" smtClean="0">
                <a:solidFill>
                  <a:schemeClr val="tx1"/>
                </a:solidFill>
              </a:rPr>
              <a:t>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 (Text Encoding Initiative)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z="2800" dirty="0" smtClean="0"/>
          </a:p>
          <a:p>
            <a:r>
              <a:rPr lang="sr-Cyrl-CS" sz="2800" dirty="0" smtClean="0">
                <a:solidFill>
                  <a:schemeClr val="tx1"/>
                </a:solidFill>
              </a:rPr>
              <a:t>Временом је развијена једноставнија верзија „</a:t>
            </a:r>
            <a:r>
              <a:rPr lang="sr-Latn-CS" sz="2800" dirty="0" smtClean="0">
                <a:solidFill>
                  <a:schemeClr val="tx1"/>
                </a:solidFill>
              </a:rPr>
              <a:t>TEI</a:t>
            </a:r>
            <a:r>
              <a:rPr lang="sr-Cyrl-CS" sz="2800" dirty="0" smtClean="0">
                <a:solidFill>
                  <a:schemeClr val="tx1"/>
                </a:solidFill>
              </a:rPr>
              <a:t> лајт“ која се примењује у библиотекама (</a:t>
            </a:r>
            <a:r>
              <a:rPr lang="en-US" sz="2800" dirty="0" smtClean="0">
                <a:hlinkClick r:id="rId3"/>
              </a:rPr>
              <a:t>http://www.tei-c.org/Guidelines/Customization/Lite/</a:t>
            </a:r>
            <a:r>
              <a:rPr lang="sr-Cyrl-CS" sz="2800" dirty="0" smtClean="0">
                <a:solidFill>
                  <a:schemeClr val="tx1"/>
                </a:solidFill>
              </a:rPr>
              <a:t>)</a:t>
            </a:r>
          </a:p>
          <a:p>
            <a:endParaRPr lang="sr-Cyrl-CS" b="1" dirty="0" smtClean="0"/>
          </a:p>
          <a:p>
            <a:r>
              <a:rPr lang="sr-Cyrl-CS" sz="2800" dirty="0" smtClean="0">
                <a:solidFill>
                  <a:schemeClr val="tx1"/>
                </a:solidFill>
              </a:rPr>
              <a:t>Поред детаља о томе како треба кодирати текст, </a:t>
            </a:r>
            <a:r>
              <a:rPr lang="sr-Latn-CS" sz="2800" dirty="0" smtClean="0">
                <a:solidFill>
                  <a:schemeClr val="tx1"/>
                </a:solidFill>
              </a:rPr>
              <a:t>TEI</a:t>
            </a:r>
            <a:r>
              <a:rPr lang="sr-Cyrl-CS" sz="2800" dirty="0" smtClean="0">
                <a:solidFill>
                  <a:schemeClr val="tx1"/>
                </a:solidFill>
              </a:rPr>
              <a:t> општа правила дефинишу део уграђеног заглавља у извор који садржи метаподатке о делу.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</a:t>
            </a:r>
            <a:r>
              <a:rPr lang="sr-Cyrl-RS" dirty="0" smtClean="0"/>
              <a:t> заглавље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sz="2800" dirty="0" smtClean="0">
                <a:solidFill>
                  <a:schemeClr val="tx1"/>
                </a:solidFill>
              </a:rPr>
              <a:t>Користи се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унос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библиографског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електронских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тако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неелектронских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верзија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текстова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Библиографски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подаци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, у </a:t>
            </a:r>
            <a:r>
              <a:rPr lang="en-US" sz="2800" dirty="0" err="1" smtClean="0">
                <a:solidFill>
                  <a:schemeClr val="tx1"/>
                </a:solidFill>
              </a:rPr>
              <a:t>суштини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разликују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унети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приликом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каталогизације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па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записи</a:t>
            </a:r>
            <a:r>
              <a:rPr lang="en-US" sz="2800" dirty="0" smtClean="0">
                <a:solidFill>
                  <a:schemeClr val="tx1"/>
                </a:solidFill>
              </a:rPr>
              <a:t> у MARC </a:t>
            </a:r>
            <a:r>
              <a:rPr lang="en-US" sz="2800" dirty="0" err="1" smtClean="0">
                <a:solidFill>
                  <a:schemeClr val="tx1"/>
                </a:solidFill>
              </a:rPr>
              <a:t>формату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користити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креирање</a:t>
            </a:r>
            <a:r>
              <a:rPr lang="en-US" sz="2800" dirty="0" smtClean="0">
                <a:solidFill>
                  <a:schemeClr val="tx1"/>
                </a:solidFill>
              </a:rPr>
              <a:t> TEI </a:t>
            </a:r>
            <a:r>
              <a:rPr lang="en-US" sz="2800" dirty="0" err="1" smtClean="0">
                <a:solidFill>
                  <a:schemeClr val="tx1"/>
                </a:solidFill>
              </a:rPr>
              <a:t>заглавља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обрнуто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Шеме за метаподатке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600" dirty="0" smtClean="0">
              <a:solidFill>
                <a:schemeClr val="tx1"/>
              </a:solidFill>
            </a:endParaRP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Шеме метаподатака су структурирани сетови метаподатака </a:t>
            </a:r>
            <a:r>
              <a:rPr lang="en-US" sz="2600" dirty="0" smtClean="0">
                <a:solidFill>
                  <a:schemeClr val="tx1"/>
                </a:solidFill>
              </a:rPr>
              <a:t>- </a:t>
            </a:r>
            <a:r>
              <a:rPr lang="ru-RU" sz="2600" dirty="0" smtClean="0">
                <a:solidFill>
                  <a:schemeClr val="tx1"/>
                </a:solidFill>
              </a:rPr>
              <a:t>опис дигиталних објеката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Свака шема метаподатака има одређен број елемената 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sr-Cyrl-RS" sz="2600" dirty="0" smtClean="0">
              <a:solidFill>
                <a:schemeClr val="tx1"/>
              </a:solidFill>
            </a:endParaRPr>
          </a:p>
          <a:p>
            <a:r>
              <a:rPr lang="sr-Cyrl-RS" sz="2600" dirty="0" smtClean="0">
                <a:solidFill>
                  <a:schemeClr val="tx1"/>
                </a:solidFill>
              </a:rPr>
              <a:t>Елемент </a:t>
            </a:r>
            <a:r>
              <a:rPr lang="ru-RU" sz="2600" dirty="0" smtClean="0">
                <a:solidFill>
                  <a:schemeClr val="tx1"/>
                </a:solidFill>
              </a:rPr>
              <a:t>= вредност и значење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</a:t>
            </a:r>
            <a:r>
              <a:rPr lang="sr-Cyrl-RS" dirty="0" smtClean="0"/>
              <a:t> заглавље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sr-Cyrl-R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Први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део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заглавља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file description</a:t>
            </a:r>
            <a:r>
              <a:rPr lang="sr-Cyrl-RS" i="1" dirty="0" smtClean="0">
                <a:solidFill>
                  <a:srgbClr val="FF0000"/>
                </a:solidFill>
              </a:rPr>
              <a:t> – </a:t>
            </a:r>
            <a:r>
              <a:rPr lang="sr-Latn-RS" i="1" dirty="0" smtClean="0">
                <a:solidFill>
                  <a:srgbClr val="FF0000"/>
                </a:solidFill>
              </a:rPr>
              <a:t>fileDesc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садржи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библиографске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податке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произведеног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електронског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текста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sr-Cyrl-RS" dirty="0" smtClean="0">
                <a:solidFill>
                  <a:schemeClr val="tx1"/>
                </a:solidFill>
              </a:rPr>
              <a:t>Може да садржи и информације о извору или изворима који из кога је описивани електронски документ настао.</a:t>
            </a:r>
          </a:p>
          <a:p>
            <a:endParaRPr lang="sr-Cyrl-R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Други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део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encoding description</a:t>
            </a:r>
            <a:r>
              <a:rPr lang="sr-Cyrl-RS" i="1" dirty="0" smtClean="0">
                <a:solidFill>
                  <a:srgbClr val="FF0000"/>
                </a:solidFill>
              </a:rPr>
              <a:t> - </a:t>
            </a:r>
            <a:r>
              <a:rPr lang="sr-Latn-RS" i="1" dirty="0" smtClean="0">
                <a:solidFill>
                  <a:srgbClr val="FF0000"/>
                </a:solidFill>
              </a:rPr>
              <a:t>encodingDesc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chemeClr val="tx1"/>
                </a:solidFill>
              </a:rPr>
              <a:t>описује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везе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између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произведеног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електронског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текста</a:t>
            </a:r>
            <a:r>
              <a:rPr lang="en-US" dirty="0" smtClean="0">
                <a:solidFill>
                  <a:schemeClr val="tx1"/>
                </a:solidFill>
              </a:rPr>
              <a:t> и </a:t>
            </a:r>
            <a:r>
              <a:rPr lang="en-US" dirty="0" err="1" smtClean="0">
                <a:solidFill>
                  <a:schemeClr val="tx1"/>
                </a:solidFill>
              </a:rPr>
              <a:t>једног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или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више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извора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из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којих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је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изведен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sr-Cyrl-RS" dirty="0" smtClean="0">
                <a:solidFill>
                  <a:schemeClr val="tx1"/>
                </a:solidFill>
              </a:rPr>
              <a:t>Омогућава детаљан опис о томе да ли је текст нормализован током транскрипције, како се кодирају недоумице (двосмислени појмови) у тексту, који ниво кодирања или анализе је примењен и сл.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</a:t>
            </a:r>
            <a:r>
              <a:rPr lang="sr-Cyrl-RS" dirty="0" smtClean="0"/>
              <a:t> заглавље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Трећи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део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заглавља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text profile</a:t>
            </a:r>
            <a:r>
              <a:rPr lang="sr-Cyrl-RS" sz="2800" i="1" dirty="0" smtClean="0">
                <a:solidFill>
                  <a:srgbClr val="FF0000"/>
                </a:solidFill>
              </a:rPr>
              <a:t> - </a:t>
            </a:r>
            <a:r>
              <a:rPr lang="sr-Latn-RS" sz="2800" i="1" dirty="0" smtClean="0">
                <a:solidFill>
                  <a:srgbClr val="FF0000"/>
                </a:solidFill>
              </a:rPr>
              <a:t>profileDesc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класификационе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контекстуалне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информације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електронском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описује</a:t>
            </a:r>
            <a:r>
              <a:rPr lang="sr-Latn-RS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предмет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особе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учествовале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његовом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стварању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сл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sr-Latn-RS" sz="2800" dirty="0" smtClean="0"/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Подаци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овог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дела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заглавља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често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користе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корпусима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језичким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колекцијама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подстакло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коришћење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контролисаних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речника</a:t>
            </a:r>
            <a:r>
              <a:rPr lang="en-US" sz="2800" dirty="0" smtClean="0">
                <a:solidFill>
                  <a:schemeClr val="tx1"/>
                </a:solidFill>
              </a:rPr>
              <a:t>, а у </a:t>
            </a:r>
            <a:r>
              <a:rPr lang="en-US" sz="2800" dirty="0" err="1" smtClean="0">
                <a:solidFill>
                  <a:schemeClr val="tx1"/>
                </a:solidFill>
              </a:rPr>
              <a:t>сврху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организације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информација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обезбеђивања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терминологије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каталогизацију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претраживање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садржаја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текста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TEI</a:t>
            </a:r>
            <a:r>
              <a:rPr lang="sr-Cyrl-RS" dirty="0" smtClean="0"/>
              <a:t> заглавље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Четврти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део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заглавља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err="1" smtClean="0">
                <a:solidFill>
                  <a:srgbClr val="FF0000"/>
                </a:solidFill>
              </a:rPr>
              <a:t>xenoData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омогућава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импортовање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насталих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коришћењем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других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шема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формата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Нпр</a:t>
            </a:r>
            <a:r>
              <a:rPr lang="en-US" sz="2800" dirty="0" smtClean="0">
                <a:solidFill>
                  <a:schemeClr val="tx1"/>
                </a:solidFill>
              </a:rPr>
              <a:t>. MARC </a:t>
            </a:r>
            <a:r>
              <a:rPr lang="en-US" sz="2800" dirty="0" err="1" smtClean="0">
                <a:solidFill>
                  <a:schemeClr val="tx1"/>
                </a:solidFill>
              </a:rPr>
              <a:t>запис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кодирани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импортован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коришћењем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шема</a:t>
            </a:r>
            <a:r>
              <a:rPr lang="en-US" sz="2800" dirty="0" smtClean="0">
                <a:solidFill>
                  <a:schemeClr val="tx1"/>
                </a:solidFill>
              </a:rPr>
              <a:t> MARC/XML </a:t>
            </a:r>
            <a:r>
              <a:rPr lang="en-US" sz="2800" dirty="0" err="1" smtClean="0">
                <a:solidFill>
                  <a:schemeClr val="tx1"/>
                </a:solidFill>
              </a:rPr>
              <a:t>или</a:t>
            </a:r>
            <a:r>
              <a:rPr lang="en-US" sz="2800" dirty="0" smtClean="0">
                <a:solidFill>
                  <a:schemeClr val="tx1"/>
                </a:solidFill>
              </a:rPr>
              <a:t> MODS. </a:t>
            </a:r>
            <a:endParaRPr lang="sr-Latn-RS" sz="2800" dirty="0" smtClean="0">
              <a:solidFill>
                <a:schemeClr val="tx1"/>
              </a:solidFill>
            </a:endParaRPr>
          </a:p>
          <a:p>
            <a:endParaRPr lang="sr-Latn-R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Пети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део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заглавља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i="1" dirty="0" smtClean="0">
                <a:solidFill>
                  <a:srgbClr val="FF0000"/>
                </a:solidFill>
              </a:rPr>
              <a:t>revision history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податке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свим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променама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насталим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током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стварања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електронског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текста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описује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METS</a:t>
            </a:r>
            <a:r>
              <a:rPr lang="sr-Cyrl-RS" sz="2800" dirty="0" smtClean="0"/>
              <a:t> </a:t>
            </a:r>
            <a:r>
              <a:rPr lang="en-US" sz="2800" dirty="0" smtClean="0"/>
              <a:t>(Metadata Encoding and Transmission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en-US" sz="2800" dirty="0" smtClean="0"/>
              <a:t>Standard)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Making of America II (</a:t>
            </a:r>
            <a:r>
              <a:rPr lang="en-US" dirty="0" err="1" smtClean="0">
                <a:solidFill>
                  <a:schemeClr val="tx1"/>
                </a:solidFill>
              </a:rPr>
              <a:t>MoA</a:t>
            </a:r>
            <a:r>
              <a:rPr lang="en-US" dirty="0" smtClean="0">
                <a:solidFill>
                  <a:schemeClr val="tx1"/>
                </a:solidFill>
              </a:rPr>
              <a:t> II) 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Latn-CS" dirty="0" smtClean="0">
                <a:solidFill>
                  <a:schemeClr val="tx1"/>
                </a:solidFill>
              </a:rPr>
              <a:t>METS </a:t>
            </a:r>
            <a:r>
              <a:rPr lang="sr-Cyrl-RS" dirty="0" smtClean="0">
                <a:solidFill>
                  <a:schemeClr val="tx1"/>
                </a:solidFill>
              </a:rPr>
              <a:t>ш</a:t>
            </a:r>
            <a:r>
              <a:rPr lang="sr-Latn-CS" dirty="0" smtClean="0">
                <a:solidFill>
                  <a:schemeClr val="tx1"/>
                </a:solidFill>
              </a:rPr>
              <a:t>ем</a:t>
            </a:r>
            <a:r>
              <a:rPr lang="sr-Cyrl-CS" dirty="0" smtClean="0">
                <a:solidFill>
                  <a:schemeClr val="tx1"/>
                </a:solidFill>
              </a:rPr>
              <a:t>а - </a:t>
            </a:r>
            <a:r>
              <a:rPr lang="sr-Latn-CS" dirty="0" smtClean="0">
                <a:solidFill>
                  <a:schemeClr val="tx1"/>
                </a:solidFill>
              </a:rPr>
              <a:t>2001. годин</a:t>
            </a:r>
            <a:r>
              <a:rPr lang="sr-Cyrl-RS" dirty="0" smtClean="0">
                <a:solidFill>
                  <a:schemeClr val="tx1"/>
                </a:solidFill>
              </a:rPr>
              <a:t>а</a:t>
            </a:r>
            <a:r>
              <a:rPr lang="sr-Latn-CS" dirty="0" smtClean="0">
                <a:solidFill>
                  <a:schemeClr val="tx1"/>
                </a:solidFill>
              </a:rPr>
              <a:t> 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/>
          </a:p>
          <a:p>
            <a:r>
              <a:rPr lang="sr-Cyrl-CS" dirty="0" smtClean="0">
                <a:solidFill>
                  <a:schemeClr val="tx1"/>
                </a:solidFill>
              </a:rPr>
              <a:t>Група универзитетских библиотека на челу са Беркли универзитетом и Федерација дигиталних библиотека (</a:t>
            </a:r>
            <a:r>
              <a:rPr lang="en-US" dirty="0" smtClean="0">
                <a:solidFill>
                  <a:schemeClr val="tx1"/>
                </a:solidFill>
              </a:rPr>
              <a:t>Digital Library Federation DLF</a:t>
            </a:r>
            <a:r>
              <a:rPr lang="sr-Cyrl-CS" dirty="0" smtClean="0">
                <a:solidFill>
                  <a:schemeClr val="tx1"/>
                </a:solidFill>
              </a:rPr>
              <a:t>)</a:t>
            </a:r>
          </a:p>
          <a:p>
            <a:endParaRPr lang="sr-Cyrl-CS" dirty="0" smtClean="0"/>
          </a:p>
          <a:p>
            <a:r>
              <a:rPr lang="sr-Cyrl-CS" dirty="0" smtClean="0">
                <a:solidFill>
                  <a:schemeClr val="tx1"/>
                </a:solidFill>
              </a:rPr>
              <a:t>Одржавање и ажурирање шеме - Конгресна библиотека</a:t>
            </a:r>
          </a:p>
          <a:p>
            <a:endParaRPr lang="sr-Cyrl-R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http://www.loc.gov/standards/mets/METSOverview.v2.html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endParaRPr lang="sr-Cyrl-C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285984" y="207167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i="1" dirty="0" smtClean="0">
                <a:solidFill>
                  <a:schemeClr val="tx1"/>
                </a:solidFill>
              </a:rPr>
              <a:t>Циљеви:</a:t>
            </a:r>
            <a:r>
              <a:rPr lang="sr-Cyrl-RS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лакше управљање, чување, коришћење и размена метаподатака о дигиталним објектима између </a:t>
            </a:r>
            <a:r>
              <a:rPr lang="en-US" sz="2800" dirty="0" err="1" smtClean="0">
                <a:solidFill>
                  <a:schemeClr val="tx1"/>
                </a:solidFill>
              </a:rPr>
              <a:t>репозиторијума</a:t>
            </a:r>
            <a:r>
              <a:rPr lang="sr-Cyrl-RS" sz="2800" dirty="0" smtClean="0">
                <a:solidFill>
                  <a:schemeClr val="tx1"/>
                </a:solidFill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олакшан опис и организација сложених дигиталних објаката</a:t>
            </a:r>
          </a:p>
          <a:p>
            <a:endParaRPr lang="sr-Cyrl-RS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Структура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шеме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прилично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флексибилна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једноставна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састављена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модула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различите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врсте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неопходних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дигиталних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објеката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r>
              <a:rPr lang="sr-Latn-RS" dirty="0" smtClean="0"/>
              <a:t> - </a:t>
            </a:r>
            <a:r>
              <a:rPr lang="sr-Cyrl-RS" dirty="0" smtClean="0"/>
              <a:t>метаподаци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sz="2800" i="1" dirty="0" smtClean="0">
                <a:solidFill>
                  <a:schemeClr val="tx1"/>
                </a:solidFill>
              </a:rPr>
              <a:t>описн</a:t>
            </a:r>
            <a:r>
              <a:rPr lang="sr-Cyrl-RS" sz="2800" i="1" dirty="0" smtClean="0">
                <a:solidFill>
                  <a:schemeClr val="tx1"/>
                </a:solidFill>
              </a:rPr>
              <a:t>и</a:t>
            </a:r>
            <a:r>
              <a:rPr lang="sr-Latn-CS" sz="2800" i="1" dirty="0" smtClean="0">
                <a:solidFill>
                  <a:schemeClr val="tx1"/>
                </a:solidFill>
              </a:rPr>
              <a:t> метапода</a:t>
            </a:r>
            <a:r>
              <a:rPr lang="sr-Cyrl-RS" sz="2800" i="1" dirty="0" smtClean="0">
                <a:solidFill>
                  <a:schemeClr val="tx1"/>
                </a:solidFill>
              </a:rPr>
              <a:t>ци</a:t>
            </a:r>
            <a:r>
              <a:rPr lang="sr-Latn-CS" sz="2800" i="1" dirty="0" smtClean="0">
                <a:solidFill>
                  <a:schemeClr val="tx1"/>
                </a:solidFill>
              </a:rPr>
              <a:t> </a:t>
            </a:r>
            <a:endParaRPr lang="sr-Cyrl-RS" sz="2800" i="1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Latn-CS" sz="2800" i="1" dirty="0" smtClean="0">
                <a:solidFill>
                  <a:schemeClr val="tx1"/>
                </a:solidFill>
              </a:rPr>
              <a:t>административн</a:t>
            </a:r>
            <a:r>
              <a:rPr lang="sr-Cyrl-RS" sz="2800" i="1" dirty="0" smtClean="0">
                <a:solidFill>
                  <a:schemeClr val="tx1"/>
                </a:solidFill>
              </a:rPr>
              <a:t>и</a:t>
            </a:r>
            <a:r>
              <a:rPr lang="sr-Latn-CS" sz="2800" i="1" dirty="0" smtClean="0">
                <a:solidFill>
                  <a:schemeClr val="tx1"/>
                </a:solidFill>
              </a:rPr>
              <a:t> метапода</a:t>
            </a:r>
            <a:r>
              <a:rPr lang="sr-Cyrl-RS" sz="2800" i="1" dirty="0" smtClean="0">
                <a:solidFill>
                  <a:schemeClr val="tx1"/>
                </a:solidFill>
              </a:rPr>
              <a:t>ци </a:t>
            </a:r>
            <a:r>
              <a:rPr lang="sr-Cyrl-RS" sz="2800" dirty="0" smtClean="0">
                <a:solidFill>
                  <a:schemeClr val="tx1"/>
                </a:solidFill>
              </a:rPr>
              <a:t>(права интелектуалне својине, информације како су фајлови креирани и складиштени, метаподаци о оригиналном извору из кога је настао описивани дигитални објекат, иформације о пореклу фајлова од којих је састављен дигитални објекат)</a:t>
            </a:r>
          </a:p>
          <a:p>
            <a:endParaRPr lang="sr-Cyrl-CS" sz="2800" dirty="0" smtClean="0">
              <a:solidFill>
                <a:schemeClr val="tx1"/>
              </a:solidFill>
            </a:endParaRPr>
          </a:p>
          <a:p>
            <a:r>
              <a:rPr lang="sr-Cyrl-CS" sz="2800" i="1" dirty="0" smtClean="0">
                <a:solidFill>
                  <a:schemeClr val="tx1"/>
                </a:solidFill>
              </a:rPr>
              <a:t>технички метаподаци </a:t>
            </a:r>
            <a:r>
              <a:rPr lang="sr-Cyrl-CS" sz="2800" dirty="0" smtClean="0">
                <a:solidFill>
                  <a:schemeClr val="tx1"/>
                </a:solidFill>
              </a:rPr>
              <a:t>(формат датотеке, технологија која је коришћена приликом скенирања као и дигиталне трансформације и компресије које су урађене над датотеком)</a:t>
            </a:r>
            <a:r>
              <a:rPr lang="sr-Cyrl-CS" sz="2800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r>
              <a:rPr lang="sr-Cyrl-RS" dirty="0" smtClean="0"/>
              <a:t>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sr-Cyrl-RS" sz="2800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i="1" dirty="0" smtClean="0">
                <a:solidFill>
                  <a:srgbClr val="FF0000"/>
                </a:solidFill>
              </a:rPr>
              <a:t>METS Header (</a:t>
            </a:r>
            <a:r>
              <a:rPr lang="en-US" sz="2800" i="1" dirty="0" err="1" smtClean="0">
                <a:solidFill>
                  <a:srgbClr val="FF0000"/>
                </a:solidFill>
              </a:rPr>
              <a:t>metsHdr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информације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кодира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укључујући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информације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креатор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сарадник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сл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</a:p>
          <a:p>
            <a:pPr marL="514350" indent="-514350">
              <a:buFont typeface="+mj-lt"/>
              <a:buAutoNum type="arabicPeriod"/>
            </a:pPr>
            <a:endParaRPr lang="sr-Cyrl-RS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rgbClr val="FF0000"/>
                </a:solidFill>
              </a:rPr>
              <a:t>Descriptive Metadata Section (</a:t>
            </a:r>
            <a:r>
              <a:rPr lang="en-US" sz="2800" i="1" dirty="0" err="1" smtClean="0">
                <a:solidFill>
                  <a:srgbClr val="FF0000"/>
                </a:solidFill>
              </a:rPr>
              <a:t>dmdSec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метаподатке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било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преузети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већ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постојећих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записа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нпр</a:t>
            </a:r>
            <a:r>
              <a:rPr lang="en-US" sz="2800" dirty="0" smtClean="0">
                <a:solidFill>
                  <a:schemeClr val="tx1"/>
                </a:solidFill>
              </a:rPr>
              <a:t>. MARC </a:t>
            </a:r>
            <a:r>
              <a:rPr lang="en-US" sz="2800" dirty="0" err="1" smtClean="0">
                <a:solidFill>
                  <a:schemeClr val="tx1"/>
                </a:solidFill>
              </a:rPr>
              <a:t>записа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било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директно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креирани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или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једне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друге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</a:p>
          <a:p>
            <a:pPr marL="514350" indent="-514350">
              <a:buFont typeface="+mj-lt"/>
              <a:buAutoNum type="arabicPeriod"/>
            </a:pPr>
            <a:endParaRPr lang="sr-Cyrl-RS" sz="2800" dirty="0" smtClean="0"/>
          </a:p>
          <a:p>
            <a:pPr marL="514350" lvl="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r>
              <a:rPr lang="sr-Cyrl-RS" dirty="0" smtClean="0"/>
              <a:t>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sz="2800" i="1" dirty="0" smtClean="0"/>
          </a:p>
          <a:p>
            <a:pPr lvl="0">
              <a:buNone/>
            </a:pPr>
            <a:r>
              <a:rPr lang="sr-Cyrl-RS" sz="2800" i="1" dirty="0" smtClean="0">
                <a:solidFill>
                  <a:srgbClr val="FF0000"/>
                </a:solidFill>
              </a:rPr>
              <a:t>3.</a:t>
            </a:r>
            <a:r>
              <a:rPr lang="sr-Cyrl-R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Administrative Metadata Section (</a:t>
            </a:r>
            <a:r>
              <a:rPr lang="en-US" sz="2800" i="1" dirty="0" err="1" smtClean="0">
                <a:solidFill>
                  <a:srgbClr val="FF0000"/>
                </a:solidFill>
              </a:rPr>
              <a:t>amdSec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административне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метаподатке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настао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како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складиштен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права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интелектуалне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својине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метаподатке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оригиналном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изворном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објекту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кога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дигитални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податке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пореклу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објекта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сл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</a:p>
          <a:p>
            <a:pPr>
              <a:buNone/>
            </a:pPr>
            <a:endParaRPr lang="sr-Cyrl-RS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RS" sz="2800" i="1" dirty="0" smtClean="0">
                <a:solidFill>
                  <a:srgbClr val="FF0000"/>
                </a:solidFill>
              </a:rPr>
              <a:t>4. </a:t>
            </a:r>
            <a:r>
              <a:rPr lang="en-US" sz="2800" i="1" dirty="0" smtClean="0">
                <a:solidFill>
                  <a:srgbClr val="FF0000"/>
                </a:solidFill>
              </a:rPr>
              <a:t>File Group Section (</a:t>
            </a:r>
            <a:r>
              <a:rPr lang="en-US" sz="2800" i="1" dirty="0" err="1" smtClean="0">
                <a:solidFill>
                  <a:srgbClr val="FF0000"/>
                </a:solidFill>
              </a:rPr>
              <a:t>fileSec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листу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свих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фајлова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себи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коришћени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описала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електронска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верзија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документа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</a:p>
          <a:p>
            <a:pPr lvl="0">
              <a:buNone/>
            </a:pPr>
            <a:endParaRPr lang="sr-Cyrl-RS" sz="2800" i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METS</a:t>
            </a:r>
            <a:r>
              <a:rPr lang="sr-Cyrl-RS" dirty="0" smtClean="0"/>
              <a:t> - структура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sr-Cyrl-RS" sz="2800" i="1" dirty="0" smtClean="0"/>
          </a:p>
          <a:p>
            <a:pPr>
              <a:buNone/>
            </a:pPr>
            <a:r>
              <a:rPr lang="sr-Cyrl-RS" sz="2800" i="1" dirty="0" smtClean="0">
                <a:solidFill>
                  <a:srgbClr val="FF0000"/>
                </a:solidFill>
              </a:rPr>
              <a:t>5. </a:t>
            </a:r>
            <a:r>
              <a:rPr lang="en-US" sz="2800" i="1" dirty="0" smtClean="0">
                <a:solidFill>
                  <a:srgbClr val="FF0000"/>
                </a:solidFill>
              </a:rPr>
              <a:t>Structural Map (</a:t>
            </a:r>
            <a:r>
              <a:rPr lang="en-US" sz="2800" i="1" dirty="0" err="1" smtClean="0">
                <a:solidFill>
                  <a:srgbClr val="FF0000"/>
                </a:solidFill>
              </a:rPr>
              <a:t>structMap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указује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хијерархијску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структуру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дигиталног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објекта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повезује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ове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структуре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одговарајућом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датотеком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метаподацима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унос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ових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обавезан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sr-Cyrl-RS" sz="2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sr-Cyrl-RS" sz="2800" i="1" dirty="0" smtClean="0">
                <a:solidFill>
                  <a:srgbClr val="FF0000"/>
                </a:solidFill>
              </a:rPr>
              <a:t>6. </a:t>
            </a:r>
            <a:r>
              <a:rPr lang="en-US" sz="2800" i="1" dirty="0" smtClean="0">
                <a:solidFill>
                  <a:srgbClr val="FF0000"/>
                </a:solidFill>
              </a:rPr>
              <a:t>Structural Map Linking Section (</a:t>
            </a:r>
            <a:r>
              <a:rPr lang="en-US" sz="2800" i="1" dirty="0" err="1" smtClean="0">
                <a:solidFill>
                  <a:srgbClr val="FF0000"/>
                </a:solidFill>
              </a:rPr>
              <a:t>structLink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омогућава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креатору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записа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унесе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линкове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између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чворова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наведени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оквиру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одељка</a:t>
            </a:r>
            <a:r>
              <a:rPr lang="en-US" sz="2800" dirty="0" smtClean="0">
                <a:solidFill>
                  <a:schemeClr val="tx1"/>
                </a:solidFill>
              </a:rPr>
              <a:t> Structural Map.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sr-Cyrl-RS" sz="28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sr-Cyrl-RS" sz="2800" i="1" dirty="0" smtClean="0">
                <a:solidFill>
                  <a:srgbClr val="FF0000"/>
                </a:solidFill>
              </a:rPr>
              <a:t>7. </a:t>
            </a:r>
            <a:r>
              <a:rPr lang="en-US" sz="2800" i="1" dirty="0" err="1" smtClean="0">
                <a:solidFill>
                  <a:srgbClr val="FF0000"/>
                </a:solidFill>
              </a:rPr>
              <a:t>Behaviour</a:t>
            </a:r>
            <a:r>
              <a:rPr lang="en-US" sz="2800" i="1" dirty="0" smtClean="0">
                <a:solidFill>
                  <a:srgbClr val="FF0000"/>
                </a:solidFill>
              </a:rPr>
              <a:t> Section (</a:t>
            </a:r>
            <a:r>
              <a:rPr lang="en-US" sz="2800" i="1" dirty="0" err="1" smtClean="0">
                <a:solidFill>
                  <a:srgbClr val="FF0000"/>
                </a:solidFill>
              </a:rPr>
              <a:t>behaviourSec</a:t>
            </a:r>
            <a:r>
              <a:rPr lang="en-US" sz="2800" i="1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информације</a:t>
            </a:r>
            <a:r>
              <a:rPr lang="en-US" sz="2800" dirty="0" smtClean="0">
                <a:solidFill>
                  <a:schemeClr val="tx1"/>
                </a:solidFill>
              </a:rPr>
              <a:t> о </a:t>
            </a:r>
            <a:r>
              <a:rPr lang="en-US" sz="2800" dirty="0" err="1" smtClean="0">
                <a:solidFill>
                  <a:schemeClr val="tx1"/>
                </a:solidFill>
              </a:rPr>
              <a:t>техничким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карактеристикама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насталим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приликом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припреме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дигиталног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документа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кориснике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sr-Cyrl-RS" sz="2800" dirty="0" smtClean="0">
                <a:solidFill>
                  <a:schemeClr val="tx1"/>
                </a:solidFill>
              </a:rPr>
              <a:t> (опционо)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MODS (Metadata Object Description Schema)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 algn="ctr">
              <a:buNone/>
            </a:pPr>
            <a:r>
              <a:rPr lang="sr-Latn-RS" sz="2800" dirty="0" smtClean="0">
                <a:solidFill>
                  <a:schemeClr val="tx1"/>
                </a:solidFill>
              </a:rPr>
              <a:t>METS </a:t>
            </a:r>
            <a:r>
              <a:rPr lang="sr-Cyrl-RS" sz="2800" dirty="0" smtClean="0">
                <a:solidFill>
                  <a:schemeClr val="tx1"/>
                </a:solidFill>
              </a:rPr>
              <a:t>у свету дигиталних библиотека 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⇔</a:t>
            </a:r>
            <a:endParaRPr lang="sr-Cyrl-RS" sz="3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sr-Latn-RS" sz="2800" dirty="0" smtClean="0">
                <a:solidFill>
                  <a:schemeClr val="tx1"/>
                </a:solidFill>
              </a:rPr>
              <a:t>MARC</a:t>
            </a:r>
            <a:r>
              <a:rPr lang="sr-Cyrl-RS" sz="2800" dirty="0" smtClean="0">
                <a:solidFill>
                  <a:schemeClr val="tx1"/>
                </a:solidFill>
              </a:rPr>
              <a:t> у свету традиционалне бибилиотечке каталогизације</a:t>
            </a:r>
          </a:p>
          <a:p>
            <a:pPr algn="ctr">
              <a:buNone/>
            </a:pPr>
            <a:endParaRPr lang="sr-Cyrl-RS" sz="2800" dirty="0" smtClean="0"/>
          </a:p>
          <a:p>
            <a:r>
              <a:rPr lang="sr-Latn-RS" sz="2800" dirty="0" smtClean="0">
                <a:solidFill>
                  <a:schemeClr val="tx1"/>
                </a:solidFill>
              </a:rPr>
              <a:t>METS</a:t>
            </a:r>
            <a:r>
              <a:rPr lang="sr-Cyrl-RS" sz="2800" dirty="0" smtClean="0">
                <a:solidFill>
                  <a:schemeClr val="tx1"/>
                </a:solidFill>
              </a:rPr>
              <a:t> – не прописује </a:t>
            </a:r>
            <a:r>
              <a:rPr lang="en-US" sz="2800" dirty="0" err="1" smtClean="0">
                <a:solidFill>
                  <a:schemeClr val="tx1"/>
                </a:solidFill>
              </a:rPr>
              <a:t>форму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садржаја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омогућава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тек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делимичну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размену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између</a:t>
            </a:r>
            <a:r>
              <a:rPr lang="en-US" sz="2800" dirty="0" smtClean="0">
                <a:solidFill>
                  <a:schemeClr val="tx1"/>
                </a:solidFill>
              </a:rPr>
              <a:t> METS и </a:t>
            </a:r>
            <a:r>
              <a:rPr lang="en-US" sz="2800" dirty="0" err="1" smtClean="0">
                <a:solidFill>
                  <a:schemeClr val="tx1"/>
                </a:solidFill>
              </a:rPr>
              <a:t>других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стандарда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Шеме за метаподатке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Стандардизована шема подразумева: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једноставна за употребу и за креаторе и за корисника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могућност коришћења у различитим репозиторијумима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могућност мапирања са другим шемама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трајност шеме која се обезбеђује ангажовањем одређене институције која је одржава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Cyrl-R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Одељење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Конгресне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библиотеке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развој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мреже</a:t>
            </a:r>
            <a:r>
              <a:rPr lang="en-US" sz="2800" dirty="0" smtClean="0">
                <a:solidFill>
                  <a:schemeClr val="tx1"/>
                </a:solidFill>
              </a:rPr>
              <a:t> MARC </a:t>
            </a:r>
            <a:r>
              <a:rPr lang="en-US" sz="2800" dirty="0" err="1" smtClean="0">
                <a:solidFill>
                  <a:schemeClr val="tx1"/>
                </a:solidFill>
              </a:rPr>
              <a:t>стандарда</a:t>
            </a:r>
            <a:r>
              <a:rPr lang="en-US" sz="2800" dirty="0" smtClean="0">
                <a:solidFill>
                  <a:schemeClr val="tx1"/>
                </a:solidFill>
              </a:rPr>
              <a:t> (Library of Congress' Network Development and MARC Standards Office) </a:t>
            </a:r>
            <a:r>
              <a:rPr lang="en-US" sz="2800" dirty="0" err="1" smtClean="0">
                <a:solidFill>
                  <a:schemeClr val="tx1"/>
                </a:solidFill>
              </a:rPr>
              <a:t>развило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2002. године ш</a:t>
            </a:r>
            <a:r>
              <a:rPr lang="en-US" sz="2800" dirty="0" err="1" smtClean="0">
                <a:solidFill>
                  <a:schemeClr val="tx1"/>
                </a:solidFill>
              </a:rPr>
              <a:t>ему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објеката</a:t>
            </a:r>
            <a:r>
              <a:rPr lang="en-US" sz="2800" dirty="0" smtClean="0">
                <a:solidFill>
                  <a:schemeClr val="tx1"/>
                </a:solidFill>
              </a:rPr>
              <a:t> (Metadata Object Description Schema - MODS). 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/>
          </a:p>
          <a:p>
            <a:pPr>
              <a:buNone/>
            </a:pPr>
            <a:r>
              <a:rPr lang="sr-Cyrl-RS" sz="2800" i="1" dirty="0" smtClean="0">
                <a:solidFill>
                  <a:schemeClr val="tx1"/>
                </a:solidFill>
              </a:rPr>
              <a:t>Циљеви: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допун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друг</a:t>
            </a:r>
            <a:r>
              <a:rPr lang="sr-Cyrl-RS" sz="2800" dirty="0" smtClean="0">
                <a:solidFill>
                  <a:schemeClr val="tx1"/>
                </a:solidFill>
              </a:rPr>
              <a:t>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алтернатива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између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једноставних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садрже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мало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комплексну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структуру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DC и </a:t>
            </a:r>
            <a:r>
              <a:rPr lang="en-US" sz="2800" dirty="0" err="1" smtClean="0">
                <a:solidFill>
                  <a:schemeClr val="tx1"/>
                </a:solidFill>
              </a:rPr>
              <a:t>веома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детаљних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јако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пуно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уређених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сложену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структуру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MARC 21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MODS</a:t>
            </a:r>
            <a:r>
              <a:rPr lang="sr-Cyrl-RS" sz="2800" dirty="0" smtClean="0">
                <a:solidFill>
                  <a:schemeClr val="tx1"/>
                </a:solidFill>
              </a:rPr>
              <a:t> - подскуп библиографског формата </a:t>
            </a:r>
            <a:r>
              <a:rPr lang="sr-Latn-RS" sz="2800" dirty="0" smtClean="0">
                <a:solidFill>
                  <a:schemeClr val="tx1"/>
                </a:solidFill>
              </a:rPr>
              <a:t>MARC 21</a:t>
            </a:r>
            <a:r>
              <a:rPr lang="sr-Cyrl-RS" sz="2800" dirty="0" smtClean="0">
                <a:solidFill>
                  <a:schemeClr val="tx1"/>
                </a:solidFill>
              </a:rPr>
              <a:t>, садржи кључне елементе који су груписани у логичке компоненте 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Уместо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троцифрених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ознака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кодова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поља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потпоља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постоје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библиографском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формату</a:t>
            </a:r>
            <a:r>
              <a:rPr lang="en-US" sz="2800" dirty="0" smtClean="0">
                <a:solidFill>
                  <a:schemeClr val="tx1"/>
                </a:solidFill>
              </a:rPr>
              <a:t> MARC, MODS </a:t>
            </a:r>
            <a:r>
              <a:rPr lang="en-US" sz="2800" dirty="0" err="1" smtClean="0">
                <a:solidFill>
                  <a:schemeClr val="tx1"/>
                </a:solidFill>
              </a:rPr>
              <a:t>шема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већина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шема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израду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заснованих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XML </a:t>
            </a:r>
            <a:r>
              <a:rPr lang="en-US" sz="2800" dirty="0" err="1" smtClean="0">
                <a:solidFill>
                  <a:schemeClr val="tx1"/>
                </a:solidFill>
              </a:rPr>
              <a:t>формату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језичке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ознаке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њихово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кодирање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3000" dirty="0" smtClean="0">
                <a:solidFill>
                  <a:schemeClr val="tx1"/>
                </a:solidFill>
              </a:rPr>
              <a:t>Користи се:</a:t>
            </a:r>
          </a:p>
          <a:p>
            <a:pPr marL="514350" lvl="0" indent="-514350">
              <a:buFont typeface="+mj-lt"/>
              <a:buAutoNum type="arabicPeriod"/>
            </a:pPr>
            <a:endParaRPr lang="sr-Cyrl-RS" sz="26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као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спецификовани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формат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претрагу</a:t>
            </a:r>
            <a:r>
              <a:rPr lang="en-US" sz="2600" dirty="0" smtClean="0">
                <a:solidFill>
                  <a:schemeClr val="tx1"/>
                </a:solidFill>
              </a:rPr>
              <a:t>/</a:t>
            </a:r>
            <a:r>
              <a:rPr lang="en-US" sz="2600" dirty="0" err="1" smtClean="0">
                <a:solidFill>
                  <a:schemeClr val="tx1"/>
                </a:solidFill>
              </a:rPr>
              <a:t>проналажење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преко</a:t>
            </a:r>
            <a:r>
              <a:rPr lang="en-US" sz="2600" dirty="0" smtClean="0">
                <a:solidFill>
                  <a:schemeClr val="tx1"/>
                </a:solidFill>
              </a:rPr>
              <a:t> URL</a:t>
            </a:r>
            <a:r>
              <a:rPr lang="sr-Cyrl-RS" sz="2600" dirty="0" smtClean="0">
                <a:solidFill>
                  <a:schemeClr val="tx1"/>
                </a:solidFill>
              </a:rPr>
              <a:t> адреса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као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проширење</a:t>
            </a:r>
            <a:r>
              <a:rPr lang="en-US" sz="2600" dirty="0" smtClean="0">
                <a:solidFill>
                  <a:schemeClr val="tx1"/>
                </a:solidFill>
              </a:rPr>
              <a:t> METS </a:t>
            </a:r>
            <a:r>
              <a:rPr lang="en-US" sz="2600" dirty="0" err="1" smtClean="0">
                <a:solidFill>
                  <a:schemeClr val="tx1"/>
                </a:solidFill>
              </a:rPr>
              <a:t>шеме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представљање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означених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харвестовање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оригинални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опис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ресурса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коришћењем</a:t>
            </a:r>
            <a:r>
              <a:rPr lang="en-US" sz="2600" dirty="0" smtClean="0">
                <a:solidFill>
                  <a:schemeClr val="tx1"/>
                </a:solidFill>
              </a:rPr>
              <a:t> XML </a:t>
            </a:r>
            <a:r>
              <a:rPr lang="en-US" sz="2600" dirty="0" err="1" smtClean="0">
                <a:solidFill>
                  <a:schemeClr val="tx1"/>
                </a:solidFill>
              </a:rPr>
              <a:t>синтаксе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представљање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једноставног</a:t>
            </a:r>
            <a:r>
              <a:rPr lang="en-US" sz="2600" dirty="0" smtClean="0">
                <a:solidFill>
                  <a:schemeClr val="tx1"/>
                </a:solidFill>
              </a:rPr>
              <a:t> MARC </a:t>
            </a:r>
            <a:r>
              <a:rPr lang="en-US" sz="2600" dirty="0" err="1" smtClean="0">
                <a:solidFill>
                  <a:schemeClr val="tx1"/>
                </a:solidFill>
              </a:rPr>
              <a:t>записа</a:t>
            </a:r>
            <a:r>
              <a:rPr lang="en-US" sz="2600" dirty="0" smtClean="0">
                <a:solidFill>
                  <a:schemeClr val="tx1"/>
                </a:solidFill>
              </a:rPr>
              <a:t> у XML </a:t>
            </a:r>
            <a:r>
              <a:rPr lang="en-US" sz="2600" dirty="0" err="1" smtClean="0">
                <a:solidFill>
                  <a:schemeClr val="tx1"/>
                </a:solidFill>
              </a:rPr>
              <a:t>формату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за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унос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600" dirty="0" smtClean="0">
                <a:solidFill>
                  <a:schemeClr val="tx1"/>
                </a:solidFill>
              </a:rPr>
              <a:t> у XML-у </a:t>
            </a:r>
            <a:r>
              <a:rPr lang="en-US" sz="2600" dirty="0" err="1" smtClean="0">
                <a:solidFill>
                  <a:schemeClr val="tx1"/>
                </a:solidFill>
              </a:rPr>
              <a:t>који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могу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бити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упаковани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заједно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са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електронским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ресурсима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rgbClr val="FF0000"/>
                </a:solidFill>
              </a:rPr>
              <a:t>Предности: </a:t>
            </a:r>
            <a:r>
              <a:rPr lang="en-US" sz="2800" dirty="0" err="1" smtClean="0">
                <a:solidFill>
                  <a:schemeClr val="tx1"/>
                </a:solidFill>
              </a:rPr>
              <a:t>велико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поклапање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постојећим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ресурса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мањи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број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него</a:t>
            </a:r>
            <a:r>
              <a:rPr lang="en-US" sz="2800" dirty="0" smtClean="0">
                <a:solidFill>
                  <a:schemeClr val="tx1"/>
                </a:solidFill>
              </a:rPr>
              <a:t> у MARC </a:t>
            </a:r>
            <a:r>
              <a:rPr lang="en-US" sz="2800" dirty="0" err="1" smtClean="0">
                <a:solidFill>
                  <a:schemeClr val="tx1"/>
                </a:solidFill>
              </a:rPr>
              <a:t>запису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велика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могућност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мапирања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</a:t>
            </a:r>
            <a:r>
              <a:rPr lang="en-US" sz="2800" dirty="0" smtClean="0">
                <a:solidFill>
                  <a:schemeClr val="tx1"/>
                </a:solidFill>
              </a:rPr>
              <a:t> DC-</a:t>
            </a:r>
            <a:r>
              <a:rPr lang="en-US" sz="2800" dirty="0" err="1" smtClean="0">
                <a:solidFill>
                  <a:schemeClr val="tx1"/>
                </a:solidFill>
              </a:rPr>
              <a:t>јем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другим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форматима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заснованим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XML-у.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М</a:t>
            </a:r>
            <a:r>
              <a:rPr lang="en-US" sz="2800" dirty="0" err="1" smtClean="0">
                <a:solidFill>
                  <a:schemeClr val="tx1"/>
                </a:solidFill>
              </a:rPr>
              <a:t>огућност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употребе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јединствених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идентификатора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нивоу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даље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омогућава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њихово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повезивање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</a:rPr>
              <a:t>П</a:t>
            </a:r>
            <a:r>
              <a:rPr lang="en-US" sz="2800" dirty="0" err="1" smtClean="0">
                <a:solidFill>
                  <a:schemeClr val="tx1"/>
                </a:solidFill>
              </a:rPr>
              <a:t>ринцип</a:t>
            </a:r>
            <a:r>
              <a:rPr lang="sr-Cyrl-RS" sz="2800" dirty="0" smtClean="0">
                <a:solidFill>
                  <a:schemeClr val="tx1"/>
                </a:solidFill>
              </a:rPr>
              <a:t>и</a:t>
            </a:r>
            <a:r>
              <a:rPr lang="en-US" sz="2800" dirty="0" smtClean="0">
                <a:solidFill>
                  <a:schemeClr val="tx1"/>
                </a:solidFill>
              </a:rPr>
              <a:t> DC-</a:t>
            </a:r>
            <a:r>
              <a:rPr lang="en-US" sz="2800" dirty="0" err="1" smtClean="0">
                <a:solidFill>
                  <a:schemeClr val="tx1"/>
                </a:solidFill>
              </a:rPr>
              <a:t>ја</a:t>
            </a:r>
            <a:r>
              <a:rPr lang="sr-Cyrl-RS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р</a:t>
            </a:r>
            <a:r>
              <a:rPr lang="en-US" sz="2800" dirty="0" err="1" smtClean="0">
                <a:solidFill>
                  <a:schemeClr val="tx1"/>
                </a:solidFill>
              </a:rPr>
              <a:t>едослед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подразумева</a:t>
            </a:r>
            <a:r>
              <a:rPr lang="en-US" sz="2800" dirty="0" smtClean="0">
                <a:solidFill>
                  <a:schemeClr val="tx1"/>
                </a:solidFill>
              </a:rPr>
              <a:t> и </a:t>
            </a:r>
            <a:r>
              <a:rPr lang="en-US" sz="2800" dirty="0" err="1" smtClean="0">
                <a:solidFill>
                  <a:schemeClr val="tx1"/>
                </a:solidFill>
              </a:rPr>
              <a:t>редослед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приказа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података</a:t>
            </a:r>
            <a:r>
              <a:rPr lang="sr-Cyrl-RS" sz="2800" dirty="0" smtClean="0">
                <a:solidFill>
                  <a:schemeClr val="tx1"/>
                </a:solidFill>
              </a:rPr>
              <a:t>;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ниједан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елемент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шеми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није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обавезан</a:t>
            </a:r>
            <a:r>
              <a:rPr lang="sr-Cyrl-R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сви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основни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су </a:t>
            </a:r>
            <a:r>
              <a:rPr lang="en-US" sz="2800" dirty="0" err="1" smtClean="0">
                <a:solidFill>
                  <a:schemeClr val="tx1"/>
                </a:solidFill>
              </a:rPr>
              <a:t>поновљиви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20 </a:t>
            </a:r>
            <a:r>
              <a:rPr lang="en-US" sz="2800" dirty="0" err="1" smtClean="0">
                <a:solidFill>
                  <a:srgbClr val="FF0000"/>
                </a:solidFill>
              </a:rPr>
              <a:t>основних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елемената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titleInfo</a:t>
            </a:r>
            <a:r>
              <a:rPr lang="en-US" sz="2800" dirty="0" smtClean="0">
                <a:solidFill>
                  <a:schemeClr val="tx1"/>
                </a:solidFill>
              </a:rPr>
              <a:t>, name, </a:t>
            </a:r>
            <a:r>
              <a:rPr lang="en-US" sz="2800" dirty="0" err="1" smtClean="0">
                <a:solidFill>
                  <a:schemeClr val="tx1"/>
                </a:solidFill>
              </a:rPr>
              <a:t>typeOfResource</a:t>
            </a:r>
            <a:r>
              <a:rPr lang="en-US" sz="2800" dirty="0" smtClean="0">
                <a:solidFill>
                  <a:schemeClr val="tx1"/>
                </a:solidFill>
              </a:rPr>
              <a:t>, genre, </a:t>
            </a:r>
            <a:r>
              <a:rPr lang="en-US" sz="2800" dirty="0" err="1" smtClean="0">
                <a:solidFill>
                  <a:schemeClr val="tx1"/>
                </a:solidFill>
              </a:rPr>
              <a:t>originInfo</a:t>
            </a:r>
            <a:r>
              <a:rPr lang="en-US" sz="2800" dirty="0" smtClean="0">
                <a:solidFill>
                  <a:schemeClr val="tx1"/>
                </a:solidFill>
              </a:rPr>
              <a:t>, language, </a:t>
            </a:r>
            <a:r>
              <a:rPr lang="en-US" sz="2800" dirty="0" err="1" smtClean="0">
                <a:solidFill>
                  <a:schemeClr val="tx1"/>
                </a:solidFill>
              </a:rPr>
              <a:t>physicalDescription</a:t>
            </a:r>
            <a:r>
              <a:rPr lang="en-US" sz="2800" dirty="0" smtClean="0">
                <a:solidFill>
                  <a:schemeClr val="tx1"/>
                </a:solidFill>
              </a:rPr>
              <a:t>, abstract, </a:t>
            </a:r>
            <a:r>
              <a:rPr lang="en-US" sz="2800" dirty="0" err="1" smtClean="0">
                <a:solidFill>
                  <a:schemeClr val="tx1"/>
                </a:solidFill>
              </a:rPr>
              <a:t>tableOfContent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targetAudience</a:t>
            </a:r>
            <a:r>
              <a:rPr lang="en-US" sz="2800" dirty="0" smtClean="0">
                <a:solidFill>
                  <a:schemeClr val="tx1"/>
                </a:solidFill>
              </a:rPr>
              <a:t>, note, subject, classification, </a:t>
            </a:r>
            <a:r>
              <a:rPr lang="en-US" sz="2800" dirty="0" err="1" smtClean="0">
                <a:solidFill>
                  <a:schemeClr val="tx1"/>
                </a:solidFill>
              </a:rPr>
              <a:t>relateditem</a:t>
            </a:r>
            <a:r>
              <a:rPr lang="en-US" sz="2800" dirty="0" smtClean="0">
                <a:solidFill>
                  <a:schemeClr val="tx1"/>
                </a:solidFill>
              </a:rPr>
              <a:t>, identifier, location, </a:t>
            </a:r>
            <a:r>
              <a:rPr lang="en-US" sz="2800" dirty="0" err="1" smtClean="0">
                <a:solidFill>
                  <a:schemeClr val="tx1"/>
                </a:solidFill>
              </a:rPr>
              <a:t>accessCondition</a:t>
            </a:r>
            <a:r>
              <a:rPr lang="en-US" sz="2800" dirty="0" smtClean="0">
                <a:solidFill>
                  <a:schemeClr val="tx1"/>
                </a:solidFill>
              </a:rPr>
              <a:t>, part, </a:t>
            </a:r>
            <a:r>
              <a:rPr lang="en-US" sz="2800" dirty="0" err="1" smtClean="0">
                <a:solidFill>
                  <a:schemeClr val="tx1"/>
                </a:solidFill>
              </a:rPr>
              <a:t>extenstion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recordInfo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Стандард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опис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нормативним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записима</a:t>
            </a:r>
            <a:r>
              <a:rPr lang="en-US" sz="2800" dirty="0" smtClean="0">
                <a:solidFill>
                  <a:schemeClr val="tx1"/>
                </a:solidFill>
              </a:rPr>
              <a:t> (Metadata Authority Description Standard – MADS) </a:t>
            </a:r>
            <a:r>
              <a:rPr lang="sr-Cyrl-R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нормативна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контрола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појединих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ентитета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унетих</a:t>
            </a:r>
            <a:r>
              <a:rPr lang="en-US" sz="2800" dirty="0" smtClean="0">
                <a:solidFill>
                  <a:schemeClr val="tx1"/>
                </a:solidFill>
              </a:rPr>
              <a:t> у MODS </a:t>
            </a:r>
            <a:r>
              <a:rPr lang="en-US" sz="2800" dirty="0" err="1" smtClean="0">
                <a:solidFill>
                  <a:schemeClr val="tx1"/>
                </a:solidFill>
              </a:rPr>
              <a:t>записима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sr-Cyrl-R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MODS „</a:t>
            </a:r>
            <a:r>
              <a:rPr lang="en-US" sz="2800" dirty="0" err="1" smtClean="0">
                <a:solidFill>
                  <a:schemeClr val="tx1"/>
                </a:solidFill>
              </a:rPr>
              <a:t>Lite</a:t>
            </a:r>
            <a:r>
              <a:rPr lang="en-US" sz="2800" dirty="0" smtClean="0">
                <a:solidFill>
                  <a:schemeClr val="tx1"/>
                </a:solidFill>
              </a:rPr>
              <a:t>“</a:t>
            </a:r>
            <a:r>
              <a:rPr lang="sr-Cyrl-RS" sz="2800" dirty="0" smtClean="0">
                <a:solidFill>
                  <a:schemeClr val="tx1"/>
                </a:solidFill>
              </a:rPr>
              <a:t> -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скраћен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верзиј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MODS </a:t>
            </a:r>
            <a:r>
              <a:rPr lang="en-US" sz="2800" dirty="0" err="1" smtClean="0">
                <a:solidFill>
                  <a:schemeClr val="tx1"/>
                </a:solidFill>
              </a:rPr>
              <a:t>шеме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састављен</a:t>
            </a:r>
            <a:r>
              <a:rPr lang="sr-Cyrl-RS" sz="2800" dirty="0" smtClean="0">
                <a:solidFill>
                  <a:schemeClr val="tx1"/>
                </a:solidFill>
              </a:rPr>
              <a:t>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мапирају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</a:t>
            </a:r>
            <a:r>
              <a:rPr lang="en-US" sz="2800" dirty="0" smtClean="0">
                <a:solidFill>
                  <a:schemeClr val="tx1"/>
                </a:solidFill>
              </a:rPr>
              <a:t> 15 </a:t>
            </a:r>
            <a:r>
              <a:rPr lang="en-US" sz="2800" dirty="0" err="1" smtClean="0">
                <a:solidFill>
                  <a:schemeClr val="tx1"/>
                </a:solidFill>
              </a:rPr>
              <a:t>основних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DC </a:t>
            </a:r>
            <a:r>
              <a:rPr lang="en-US" sz="2800" dirty="0" err="1" smtClean="0">
                <a:solidFill>
                  <a:schemeClr val="tx1"/>
                </a:solidFill>
              </a:rPr>
              <a:t>формата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Шеме за метаподатке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Даблинско језгро </a:t>
            </a:r>
            <a:r>
              <a:rPr lang="en-US" dirty="0" smtClean="0">
                <a:solidFill>
                  <a:schemeClr val="tx1"/>
                </a:solidFill>
              </a:rPr>
              <a:t>(Dublin Core)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TEI (Text Encoding Initiative)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METS</a:t>
            </a:r>
            <a:r>
              <a:rPr lang="sr-Cyrl-R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(Metadata Encoding and Transmission Standard)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MODS (Metadata Object Description Schema)</a:t>
            </a:r>
            <a:endParaRPr lang="sr-Cyrl-R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Даблинско језгро је стандард за метаподатке који се састоји од сета елемената за опис широког спектра извора на мрежи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Даблин у Охају       у </a:t>
            </a:r>
            <a:r>
              <a:rPr lang="en-US" dirty="0" smtClean="0">
                <a:solidFill>
                  <a:schemeClr val="tx1"/>
                </a:solidFill>
              </a:rPr>
              <a:t>OCLC</a:t>
            </a:r>
            <a:r>
              <a:rPr lang="sr-Cyrl-RS" dirty="0" smtClean="0">
                <a:solidFill>
                  <a:schemeClr val="tx1"/>
                </a:solidFill>
              </a:rPr>
              <a:t>-ју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1995. године одржана иницијативна радионица </a:t>
            </a:r>
            <a:r>
              <a:rPr lang="en-US" dirty="0" smtClean="0">
                <a:solidFill>
                  <a:schemeClr val="tx1"/>
                </a:solidFill>
              </a:rPr>
              <a:t>OCLC/NCSA Metadata Workshop</a:t>
            </a:r>
            <a:endParaRPr lang="sr-Cyrl-RS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Реч језгро указује на то да је основа сет елемената метаподатака који је проширив по принципу језгра</a:t>
            </a:r>
          </a:p>
          <a:p>
            <a:endParaRPr lang="sr-Cyrl-R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Dublin Core Metadata Initiative – DCMI</a:t>
            </a:r>
            <a:r>
              <a:rPr lang="sr-Cyrl-RS" dirty="0" smtClean="0">
                <a:solidFill>
                  <a:schemeClr val="tx1"/>
                </a:solidFill>
              </a:rPr>
              <a:t> (</a:t>
            </a:r>
            <a:r>
              <a:rPr lang="en-US" dirty="0" smtClean="0">
                <a:solidFill>
                  <a:schemeClr val="tx1"/>
                </a:solidFill>
              </a:rPr>
              <a:t>http://dublincore.org/</a:t>
            </a:r>
            <a:r>
              <a:rPr lang="sr-Cyrl-RS" dirty="0" smtClean="0">
                <a:solidFill>
                  <a:schemeClr val="tx1"/>
                </a:solidFill>
              </a:rPr>
              <a:t>)</a:t>
            </a:r>
          </a:p>
          <a:p>
            <a:endParaRPr lang="sr-Cyrl-RS" b="1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57488" y="342900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sz="2800" dirty="0" smtClean="0">
                <a:solidFill>
                  <a:schemeClr val="tx1"/>
                </a:solidFill>
              </a:rPr>
              <a:t>1.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Једноставност у креирању и одржавању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омогућава и онима који нису каталогизатори да креирају записе за дигиталне садржаје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тежи се што већем поједностављивању, како би свако могао да направи скуп описних исказа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 Разумљива семантика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семантика која се користи је универзално разумљива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олакшавање претрага преко глобалне мреже свима који имају потребу за информацијом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Циљеви </a:t>
            </a:r>
            <a:r>
              <a:rPr lang="sr-Latn-RS" dirty="0" smtClean="0"/>
              <a:t>DC-ja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Међународно учешће и локализација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оригинално је написан на енглеском језику, али данас постоји и на другим језицима (финском, норвешком, јапанском, француском, португалском, немачком, грчком, шпанском...)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4. Прилагодљивост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предвиђено је да се </a:t>
            </a:r>
            <a:r>
              <a:rPr lang="en-US" sz="2800" dirty="0" smtClean="0">
                <a:solidFill>
                  <a:schemeClr val="tx1"/>
                </a:solidFill>
              </a:rPr>
              <a:t>Dublin Core</a:t>
            </a:r>
            <a:r>
              <a:rPr lang="ru-RU" sz="2800" dirty="0" smtClean="0">
                <a:solidFill>
                  <a:schemeClr val="tx1"/>
                </a:solidFill>
              </a:rPr>
              <a:t> може прилагодити разним новим дигиталним изворима информација које је потребно описати, да се може проширити зависно од локалних потреба и да је интероперабилан у свим новим ситуацијама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Семантика Даблинског језгра установљена је од стране интернационалне, мултидисциплинарне групе професионалаца из области библиотекарства, рачунарства, кодирања текста, музеологије и осталих сродних дисциплина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Основни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скуп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метаподатака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Даблинског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језгра</a:t>
            </a:r>
            <a:r>
              <a:rPr lang="en-US" sz="2800" dirty="0" smtClean="0">
                <a:solidFill>
                  <a:schemeClr val="tx1"/>
                </a:solidFill>
              </a:rPr>
              <a:t> (Dublin Core Metadata Element Set - DCMES), </a:t>
            </a:r>
            <a:r>
              <a:rPr lang="en-US" sz="2800" dirty="0" err="1" smtClean="0">
                <a:solidFill>
                  <a:schemeClr val="tx1"/>
                </a:solidFill>
              </a:rPr>
              <a:t>садржи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петнаест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елемената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који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поделити</a:t>
            </a:r>
            <a:r>
              <a:rPr lang="en-US" sz="2800" dirty="0" smtClean="0">
                <a:solidFill>
                  <a:schemeClr val="tx1"/>
                </a:solidFill>
              </a:rPr>
              <a:t> у </a:t>
            </a:r>
            <a:r>
              <a:rPr lang="en-US" sz="2800" dirty="0" err="1" smtClean="0">
                <a:solidFill>
                  <a:schemeClr val="tx1"/>
                </a:solidFill>
              </a:rPr>
              <a:t>три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групе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Даблинско језгро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 smtClean="0">
                <a:solidFill>
                  <a:srgbClr val="FF0000"/>
                </a:solidFill>
              </a:rPr>
              <a:t>елементи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који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описују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садржај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ресурса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dc:title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наслов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dc:subject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предмет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dc:description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опис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dc:source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извор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dc:language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језик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dc:relation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однос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dc.coverage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покривеност</a:t>
            </a:r>
            <a:r>
              <a:rPr lang="en-US" sz="2800" dirty="0" smtClean="0">
                <a:solidFill>
                  <a:schemeClr val="tx1"/>
                </a:solidFill>
              </a:rPr>
              <a:t>);</a:t>
            </a:r>
          </a:p>
          <a:p>
            <a:pPr lvl="0"/>
            <a:endParaRPr lang="sr-Cyrl-RS" sz="2800" dirty="0" smtClean="0"/>
          </a:p>
          <a:p>
            <a:pPr lvl="0"/>
            <a:r>
              <a:rPr lang="en-US" sz="2800" dirty="0" err="1" smtClean="0">
                <a:solidFill>
                  <a:srgbClr val="FF0000"/>
                </a:solidFill>
              </a:rPr>
              <a:t>елементи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који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пружају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податке</a:t>
            </a:r>
            <a:r>
              <a:rPr lang="en-US" sz="2800" dirty="0" smtClean="0">
                <a:solidFill>
                  <a:srgbClr val="FF0000"/>
                </a:solidFill>
              </a:rPr>
              <a:t> о </a:t>
            </a:r>
            <a:r>
              <a:rPr lang="en-US" sz="2800" dirty="0" err="1" smtClean="0">
                <a:solidFill>
                  <a:srgbClr val="FF0000"/>
                </a:solidFill>
              </a:rPr>
              <a:t>интелектуалној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својини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ресурса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dc:creator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креатор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dc:publisher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издавач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dc:contributor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сарадник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dc:rights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права</a:t>
            </a:r>
            <a:r>
              <a:rPr lang="en-US" sz="2800" dirty="0" smtClean="0">
                <a:solidFill>
                  <a:schemeClr val="tx1"/>
                </a:solidFill>
              </a:rPr>
              <a:t>);</a:t>
            </a:r>
          </a:p>
          <a:p>
            <a:pPr lvl="0"/>
            <a:endParaRPr lang="sr-Cyrl-RS" sz="2800" dirty="0" smtClean="0"/>
          </a:p>
          <a:p>
            <a:pPr lvl="0"/>
            <a:r>
              <a:rPr lang="en-US" sz="2800" dirty="0" err="1" smtClean="0">
                <a:solidFill>
                  <a:srgbClr val="FF0000"/>
                </a:solidFill>
              </a:rPr>
              <a:t>елементи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који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описују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физичке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карактеристике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ресурса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dc:date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датум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dc:type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врста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dc:format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формат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dc.identifier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идентификатор</a:t>
            </a:r>
            <a:r>
              <a:rPr lang="en-US" sz="2800" dirty="0" smtClean="0">
                <a:solidFill>
                  <a:schemeClr val="tx1"/>
                </a:solidFill>
              </a:rPr>
              <a:t>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1905</Words>
  <Application>Microsoft Office PowerPoint</Application>
  <PresentationFormat>On-screen Show (4:3)</PresentationFormat>
  <Paragraphs>238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Linked Open Data и Bibframe:  нови облици организовања метаподатака у библиотекарству</vt:lpstr>
      <vt:lpstr>Шеме за метаподатке</vt:lpstr>
      <vt:lpstr>Шеме за метаподатке</vt:lpstr>
      <vt:lpstr>Шеме за метаподатке</vt:lpstr>
      <vt:lpstr>Даблинско језгро</vt:lpstr>
      <vt:lpstr>Циљеви DC-ja</vt:lpstr>
      <vt:lpstr>Циљеви DC-ja</vt:lpstr>
      <vt:lpstr>Даблинско језгро</vt:lpstr>
      <vt:lpstr>Даблинско језгро</vt:lpstr>
      <vt:lpstr>Карактеристике DC-ja</vt:lpstr>
      <vt:lpstr>DC abstract model</vt:lpstr>
      <vt:lpstr>DCMI resource model</vt:lpstr>
      <vt:lpstr> DCMI description set model </vt:lpstr>
      <vt:lpstr> DCMI vocabulary model </vt:lpstr>
      <vt:lpstr>Синтакса DC-ja</vt:lpstr>
      <vt:lpstr>TEI (Text Encoding Initiative)</vt:lpstr>
      <vt:lpstr>TEI (Text Encoding Initiative)</vt:lpstr>
      <vt:lpstr>TEI (Text Encoding Initiative)</vt:lpstr>
      <vt:lpstr>TEI заглавље</vt:lpstr>
      <vt:lpstr>TEI заглавље - структура</vt:lpstr>
      <vt:lpstr>TEI заглавље - структура</vt:lpstr>
      <vt:lpstr>TEI заглавље - структура</vt:lpstr>
      <vt:lpstr>METS (Metadata Encoding and Transmission  Standard)</vt:lpstr>
      <vt:lpstr>METS</vt:lpstr>
      <vt:lpstr>METS - метаподаци</vt:lpstr>
      <vt:lpstr>METS - структура</vt:lpstr>
      <vt:lpstr>METS - структура</vt:lpstr>
      <vt:lpstr>METS - структура</vt:lpstr>
      <vt:lpstr>MODS (Metadata Object Description Schema)</vt:lpstr>
      <vt:lpstr>MODS</vt:lpstr>
      <vt:lpstr>MODS</vt:lpstr>
      <vt:lpstr>MODS</vt:lpstr>
      <vt:lpstr>MODS</vt:lpstr>
      <vt:lpstr>MODS</vt:lpstr>
      <vt:lpstr>MODS</vt:lpstr>
    </vt:vector>
  </TitlesOfParts>
  <Company>Univerzitetska biblioteka "Svetozar Marković"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Aleksandar Milošević</dc:creator>
  <cp:lastModifiedBy>Korisnik</cp:lastModifiedBy>
  <cp:revision>258</cp:revision>
  <dcterms:created xsi:type="dcterms:W3CDTF">2012-10-01T10:41:38Z</dcterms:created>
  <dcterms:modified xsi:type="dcterms:W3CDTF">2016-05-17T11:04:44Z</dcterms:modified>
</cp:coreProperties>
</file>