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2" r:id="rId2"/>
    <p:sldId id="295" r:id="rId3"/>
    <p:sldId id="297" r:id="rId4"/>
    <p:sldId id="300" r:id="rId5"/>
    <p:sldId id="299" r:id="rId6"/>
    <p:sldId id="270" r:id="rId7"/>
    <p:sldId id="298" r:id="rId8"/>
    <p:sldId id="291" r:id="rId9"/>
    <p:sldId id="272" r:id="rId10"/>
    <p:sldId id="289" r:id="rId11"/>
    <p:sldId id="308" r:id="rId12"/>
    <p:sldId id="309" r:id="rId13"/>
    <p:sldId id="301" r:id="rId14"/>
    <p:sldId id="303" r:id="rId15"/>
    <p:sldId id="304" r:id="rId16"/>
    <p:sldId id="323" r:id="rId17"/>
    <p:sldId id="305" r:id="rId18"/>
    <p:sldId id="306" r:id="rId19"/>
    <p:sldId id="307" r:id="rId20"/>
    <p:sldId id="288" r:id="rId21"/>
    <p:sldId id="273" r:id="rId22"/>
    <p:sldId id="274" r:id="rId23"/>
    <p:sldId id="276" r:id="rId24"/>
    <p:sldId id="324" r:id="rId25"/>
    <p:sldId id="325" r:id="rId26"/>
    <p:sldId id="282" r:id="rId27"/>
    <p:sldId id="320" r:id="rId28"/>
    <p:sldId id="314" r:id="rId29"/>
    <p:sldId id="316" r:id="rId30"/>
    <p:sldId id="315" r:id="rId31"/>
    <p:sldId id="318" r:id="rId32"/>
    <p:sldId id="317" r:id="rId33"/>
    <p:sldId id="311" r:id="rId34"/>
    <p:sldId id="321" r:id="rId35"/>
    <p:sldId id="319" r:id="rId36"/>
    <p:sldId id="31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50179" autoAdjust="0"/>
  </p:normalViewPr>
  <p:slideViewPr>
    <p:cSldViewPr>
      <p:cViewPr>
        <p:scale>
          <a:sx n="100" d="100"/>
          <a:sy n="100" d="100"/>
        </p:scale>
        <p:origin x="-282" y="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28359-DA57-4DEF-8676-D196D9727CF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8532A-26B4-489B-924F-CF6CBEED9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292C7-DE7A-4AC1-8432-20FA6716A1F0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62FFB-F7B5-443F-912F-A5326D0AF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sr-Cyrl-R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R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R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Cyrl-R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6192688" cy="1902073"/>
          </a:xfrm>
        </p:spPr>
        <p:txBody>
          <a:bodyPr/>
          <a:lstStyle>
            <a:lvl1pPr>
              <a:defRPr baseline="0">
                <a:solidFill>
                  <a:srgbClr val="C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420888"/>
            <a:ext cx="8856984" cy="4320480"/>
          </a:xfrm>
        </p:spPr>
        <p:txBody>
          <a:bodyPr/>
          <a:lstStyle>
            <a:lvl1pPr marL="0" indent="0" algn="l">
              <a:buNone/>
              <a:defRPr i="1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8856984" cy="5616624"/>
          </a:xfrm>
          <a:prstGeom prst="rect">
            <a:avLst/>
          </a:prstGeom>
          <a:solidFill>
            <a:schemeClr val="bg1">
              <a:alpha val="25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a.eu/portal/record/9200121/293BABA4CEF99A51066A6E04100806E231A8E860.html?start=1&amp;query=An+article+about+the+original*&amp;startPage=1&amp;qf=TYPE:TEXT&amp;qf=DATA_PROVIDER:%22University+library+\%22Svetozar+Markovic\%22,+Belgrade+/+Univ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a.eu/porta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p.la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haidrabg.bg.ac.r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teze.bg.ac.r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oteze.unilib.r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ltd.org/standards/metadat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6192688" cy="2883170"/>
          </a:xfrm>
        </p:spPr>
        <p:txBody>
          <a:bodyPr>
            <a:noAutofit/>
          </a:bodyPr>
          <a:lstStyle/>
          <a:p>
            <a:r>
              <a:rPr lang="en-US" sz="3000" dirty="0" smtClean="0"/>
              <a:t>Linked Open Data </a:t>
            </a:r>
            <a:r>
              <a:rPr lang="sr-Cyrl-RS" sz="3000" dirty="0" smtClean="0"/>
              <a:t>и</a:t>
            </a:r>
            <a:r>
              <a:rPr lang="en-US" sz="3000" dirty="0" smtClean="0"/>
              <a:t> </a:t>
            </a:r>
            <a:r>
              <a:rPr lang="en-US" sz="3000" dirty="0" err="1" smtClean="0"/>
              <a:t>Bibframe</a:t>
            </a:r>
            <a:r>
              <a:rPr lang="en-US" sz="30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sr-Cyrl-RS" sz="2400" dirty="0" smtClean="0"/>
              <a:t>нови облици организовања метаподатака у библиотекарству</a:t>
            </a:r>
            <a:endParaRPr lang="en-US" sz="2400" dirty="0"/>
          </a:p>
        </p:txBody>
      </p:sp>
      <p:sp>
        <p:nvSpPr>
          <p:cNvPr id="35841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14414" y="3500438"/>
            <a:ext cx="7000924" cy="312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altLang="ja-JP" sz="2800" b="1" i="0" dirty="0" smtClean="0">
                <a:solidFill>
                  <a:schemeClr val="tx1"/>
                </a:solidFill>
                <a:latin typeface="+mj-lt"/>
                <a:ea typeface="Perpetua"/>
                <a:cs typeface="Times New Roman" pitchFamily="18" charset="0"/>
              </a:rPr>
              <a:t>БИБЛИОТЕЧКИ РЕПОЗИТОРИЈУМИ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sr-Cyrl-CS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Perpetu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CS" altLang="ja-JP" sz="1800" b="1" i="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Cyrl-CS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CS" altLang="ja-JP" sz="1800" b="1" i="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Cyrl-CS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algn="r"/>
            <a:r>
              <a:rPr lang="sr-Cyrl-CS" sz="1800" b="1" dirty="0" smtClean="0"/>
              <a:t>			Наташа Дакић</a:t>
            </a:r>
            <a:r>
              <a:rPr lang="ru-RU" sz="1800" b="1" dirty="0" smtClean="0"/>
              <a:t>, </a:t>
            </a:r>
            <a:r>
              <a:rPr lang="sr-Cyrl-CS" sz="1800" b="1" dirty="0" smtClean="0"/>
              <a:t>Јелена Андоновски </a:t>
            </a:r>
            <a:endParaRPr lang="en-US" sz="1800" b="1" dirty="0" smtClean="0"/>
          </a:p>
          <a:p>
            <a:pPr algn="r"/>
            <a:r>
              <a:rPr lang="sr-Cyrl-RS" sz="1800" dirty="0" smtClean="0"/>
              <a:t>	Универзитетска библиотека „Светозар Марковић“</a:t>
            </a:r>
            <a:endParaRPr lang="en-US" sz="1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CS" altLang="ja-JP" sz="1800" b="1" i="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Cyrl-C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Еуропеана </a:t>
            </a:r>
            <a:r>
              <a:rPr lang="en-US" dirty="0" smtClean="0"/>
              <a:t>- EDM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europeana.eu/portal/record/9200121/293BABA4CEF99A51066A6E04100806E231A8E860.html?start=1&amp;query=An+article+about+the+original*&amp;startPage=1&amp;qf=TYPE%3ATEXT&amp;qf=DATA_PROVIDER%3A%22University+library+%5C%22Svetozar+Markovic%5C%22%2C+Belgrade+%2F+Univerzitetska+biblioteka+%5C%22Svetozar+Markovic%5C%22%2C+Beograd%22&amp;qt=false&amp;rows=24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r-Cyrl-R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15953"/>
            <a:ext cx="9144000" cy="687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r-Cyrl-R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r-Cyrl-R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8964488" cy="6741368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&lt;?xml version="1.0" encoding="UTF-8" ?&gt; 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&lt;collection&gt;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&lt;record&gt;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000</a:t>
            </a:r>
            <a:r>
              <a:rPr lang="en-US" dirty="0" smtClean="0"/>
              <a:t>" ind1=""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0014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b</a:t>
            </a:r>
            <a:r>
              <a:rPr lang="en-US" dirty="0" smtClean="0"/>
              <a:t>"&gt;</a:t>
            </a:r>
            <a:r>
              <a:rPr lang="en-US" b="1" dirty="0" smtClean="0"/>
              <a:t>2010122720120517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c</a:t>
            </a:r>
            <a:r>
              <a:rPr lang="en-US" dirty="0" smtClean="0"/>
              <a:t>"&gt;</a:t>
            </a:r>
            <a:r>
              <a:rPr lang="en-US" b="1" dirty="0" smtClean="0"/>
              <a:t>UBSM::ZORANB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d</a:t>
            </a:r>
            <a:r>
              <a:rPr lang="en-US" dirty="0" smtClean="0"/>
              <a:t>"&gt;</a:t>
            </a:r>
            <a:r>
              <a:rPr lang="en-US" b="1" dirty="0" smtClean="0"/>
              <a:t>UBSM::JELENAA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e</a:t>
            </a:r>
            <a:r>
              <a:rPr lang="en-US" dirty="0" smtClean="0"/>
              <a:t>" /&gt;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f</a:t>
            </a:r>
            <a:r>
              <a:rPr lang="en-US" dirty="0" smtClean="0"/>
              <a:t>"&gt;</a:t>
            </a:r>
            <a:r>
              <a:rPr lang="en-US" b="1" dirty="0" smtClean="0"/>
              <a:t>0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g</a:t>
            </a:r>
            <a:r>
              <a:rPr lang="en-US" dirty="0" smtClean="0"/>
              <a:t>"&gt;</a:t>
            </a:r>
            <a:r>
              <a:rPr lang="en-US" b="1" dirty="0" smtClean="0"/>
              <a:t>0000255128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x</a:t>
            </a:r>
            <a:r>
              <a:rPr lang="en-US" dirty="0" smtClean="0"/>
              <a:t>"&gt;</a:t>
            </a:r>
            <a:r>
              <a:rPr lang="en-US" b="1" dirty="0" smtClean="0"/>
              <a:t>37406223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001</a:t>
            </a:r>
            <a:r>
              <a:rPr lang="en-US" dirty="0" smtClean="0"/>
              <a:t>" ind1=""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n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b</a:t>
            </a:r>
            <a:r>
              <a:rPr lang="en-US" dirty="0" smtClean="0"/>
              <a:t>"&gt;</a:t>
            </a:r>
            <a:r>
              <a:rPr lang="en-US" b="1" dirty="0" smtClean="0"/>
              <a:t>a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c</a:t>
            </a:r>
            <a:r>
              <a:rPr lang="en-US" dirty="0" smtClean="0"/>
              <a:t>"&gt;</a:t>
            </a:r>
            <a:r>
              <a:rPr lang="en-US" b="1" dirty="0" smtClean="0"/>
              <a:t>m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d</a:t>
            </a:r>
            <a:r>
              <a:rPr lang="en-US" dirty="0" smtClean="0"/>
              <a:t>"&gt;</a:t>
            </a:r>
            <a:r>
              <a:rPr lang="en-US" b="1" dirty="0" smtClean="0"/>
              <a:t>0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7</a:t>
            </a:r>
            <a:r>
              <a:rPr lang="en-US" dirty="0" smtClean="0"/>
              <a:t>"&gt;</a:t>
            </a:r>
            <a:r>
              <a:rPr lang="en-US" b="1" dirty="0" err="1" smtClean="0"/>
              <a:t>ba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100</a:t>
            </a:r>
            <a:r>
              <a:rPr lang="en-US" dirty="0" smtClean="0"/>
              <a:t>" ind1=""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c</a:t>
            </a:r>
            <a:r>
              <a:rPr lang="en-US" dirty="0" smtClean="0"/>
              <a:t>"&gt;</a:t>
            </a:r>
            <a:r>
              <a:rPr lang="en-US" b="1" dirty="0" smtClean="0"/>
              <a:t>1899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h</a:t>
            </a:r>
            <a:r>
              <a:rPr lang="en-US" dirty="0" smtClean="0"/>
              <a:t>"&gt;</a:t>
            </a:r>
            <a:r>
              <a:rPr lang="en-US" b="1" dirty="0" err="1" smtClean="0"/>
              <a:t>scc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l</a:t>
            </a:r>
            <a:r>
              <a:rPr lang="en-US" dirty="0" smtClean="0"/>
              <a:t>"&gt;</a:t>
            </a:r>
            <a:r>
              <a:rPr lang="en-US" b="1" dirty="0" err="1" smtClean="0"/>
              <a:t>ba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101</a:t>
            </a:r>
            <a:r>
              <a:rPr lang="en-US" dirty="0" smtClean="0"/>
              <a:t>" ind1="</a:t>
            </a:r>
            <a:r>
              <a:rPr lang="en-US" b="1" dirty="0" smtClean="0"/>
              <a:t>0</a:t>
            </a:r>
            <a:r>
              <a:rPr lang="en-US" dirty="0" smtClean="0"/>
              <a:t>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err="1" smtClean="0"/>
              <a:t>ger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102</a:t>
            </a:r>
            <a:r>
              <a:rPr lang="en-US" dirty="0" smtClean="0"/>
              <a:t>" ind1=""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err="1" smtClean="0"/>
              <a:t>deu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105</a:t>
            </a:r>
            <a:r>
              <a:rPr lang="en-US" dirty="0" smtClean="0"/>
              <a:t>" ind1=""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y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g</a:t>
            </a:r>
            <a:r>
              <a:rPr lang="en-US" dirty="0" smtClean="0"/>
              <a:t>"&gt;</a:t>
            </a:r>
            <a:r>
              <a:rPr lang="en-US" b="1" dirty="0" smtClean="0"/>
              <a:t>d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b</a:t>
            </a:r>
            <a:r>
              <a:rPr lang="en-US" dirty="0" smtClean="0"/>
              <a:t>"&gt;</a:t>
            </a:r>
            <a:r>
              <a:rPr lang="en-US" b="1" dirty="0" smtClean="0"/>
              <a:t>8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200</a:t>
            </a:r>
            <a:r>
              <a:rPr lang="en-US" dirty="0" smtClean="0"/>
              <a:t>" ind1="</a:t>
            </a:r>
            <a:r>
              <a:rPr lang="en-US" b="1" dirty="0" smtClean="0"/>
              <a:t>0</a:t>
            </a:r>
            <a:r>
              <a:rPr lang="en-US" dirty="0" smtClean="0"/>
              <a:t>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err="1" smtClean="0"/>
              <a:t>Zu</a:t>
            </a:r>
            <a:r>
              <a:rPr lang="en-US" b="1" dirty="0" smtClean="0"/>
              <a:t> Pseudo-</a:t>
            </a:r>
            <a:r>
              <a:rPr lang="en-US" b="1" dirty="0" err="1" smtClean="0"/>
              <a:t>Kallisthenes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f</a:t>
            </a:r>
            <a:r>
              <a:rPr lang="en-US" dirty="0" smtClean="0"/>
              <a:t>"&gt;</a:t>
            </a:r>
            <a:r>
              <a:rPr lang="en-US" b="1" dirty="0" smtClean="0"/>
              <a:t>H. Christensen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210</a:t>
            </a:r>
            <a:r>
              <a:rPr lang="en-US" dirty="0" smtClean="0"/>
              <a:t>" ind1=""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[Frankfurt am Main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c</a:t>
            </a:r>
            <a:r>
              <a:rPr lang="en-US" dirty="0" smtClean="0"/>
              <a:t>"&gt;</a:t>
            </a:r>
            <a:r>
              <a:rPr lang="en-US" b="1" dirty="0" smtClean="0"/>
              <a:t>J. D. </a:t>
            </a:r>
            <a:r>
              <a:rPr lang="en-US" b="1" dirty="0" err="1" smtClean="0"/>
              <a:t>Sauerländers</a:t>
            </a:r>
            <a:r>
              <a:rPr lang="en-US" b="1" dirty="0" smtClean="0"/>
              <a:t> </a:t>
            </a:r>
            <a:r>
              <a:rPr lang="en-US" b="1" dirty="0" err="1" smtClean="0"/>
              <a:t>Verlag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d</a:t>
            </a:r>
            <a:r>
              <a:rPr lang="en-US" dirty="0" smtClean="0"/>
              <a:t>"&gt;</a:t>
            </a:r>
            <a:r>
              <a:rPr lang="en-US" b="1" dirty="0" smtClean="0"/>
              <a:t>1899]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215</a:t>
            </a:r>
            <a:r>
              <a:rPr lang="en-US" dirty="0" smtClean="0"/>
              <a:t>" ind1=""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Str. 135-143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d</a:t>
            </a:r>
            <a:r>
              <a:rPr lang="en-US" dirty="0" smtClean="0"/>
              <a:t>"&gt;</a:t>
            </a:r>
            <a:r>
              <a:rPr lang="en-US" b="1" dirty="0" smtClean="0"/>
              <a:t>21 cm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64488" cy="6741368"/>
          </a:xfrm>
        </p:spPr>
        <p:txBody>
          <a:bodyPr>
            <a:normAutofit fontScale="25000" lnSpcReduction="20000"/>
          </a:bodyPr>
          <a:lstStyle/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317</a:t>
            </a:r>
            <a:r>
              <a:rPr lang="en-US" dirty="0" smtClean="0"/>
              <a:t>" ind1=""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err="1" smtClean="0"/>
              <a:t>Ekslibris</a:t>
            </a:r>
            <a:r>
              <a:rPr lang="en-US" b="1" dirty="0" smtClean="0"/>
              <a:t> Dr Heinrich Christensen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0</a:t>
            </a:r>
            <a:r>
              <a:rPr lang="en-US" dirty="0" smtClean="0"/>
              <a:t>"&gt;</a:t>
            </a:r>
            <a:r>
              <a:rPr lang="sr-Cyrl-RS" b="1" dirty="0" smtClean="0"/>
              <a:t>ПБ4 127</a:t>
            </a:r>
            <a:r>
              <a:rPr lang="sr-Cyrl-RS" dirty="0" smtClean="0"/>
              <a:t>&lt;/</a:t>
            </a:r>
            <a:r>
              <a:rPr lang="en-US" dirty="0" smtClean="0"/>
              <a:t>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5</a:t>
            </a:r>
            <a:r>
              <a:rPr lang="en-US" dirty="0" smtClean="0"/>
              <a:t>"&gt;</a:t>
            </a:r>
            <a:r>
              <a:rPr lang="en-US" b="1" dirty="0" smtClean="0"/>
              <a:t>70036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324</a:t>
            </a:r>
            <a:r>
              <a:rPr lang="en-US" dirty="0" smtClean="0"/>
              <a:t>" ind1=""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P. o.: </a:t>
            </a:r>
            <a:r>
              <a:rPr lang="en-US" b="1" dirty="0" err="1" smtClean="0"/>
              <a:t>Sonder-Abdruck</a:t>
            </a:r>
            <a:r>
              <a:rPr lang="en-US" b="1" dirty="0" smtClean="0"/>
              <a:t> </a:t>
            </a:r>
            <a:r>
              <a:rPr lang="en-US" b="1" dirty="0" err="1" smtClean="0"/>
              <a:t>aus</a:t>
            </a:r>
            <a:r>
              <a:rPr lang="en-US" b="1" dirty="0" smtClean="0"/>
              <a:t> </a:t>
            </a:r>
            <a:r>
              <a:rPr lang="en-US" b="1" dirty="0" err="1" smtClean="0"/>
              <a:t>dem</a:t>
            </a:r>
            <a:r>
              <a:rPr lang="en-US" b="1" dirty="0" smtClean="0"/>
              <a:t> </a:t>
            </a:r>
            <a:r>
              <a:rPr lang="en-US" b="1" dirty="0" err="1" smtClean="0"/>
              <a:t>Rheinischen</a:t>
            </a:r>
            <a:r>
              <a:rPr lang="en-US" b="1" dirty="0" smtClean="0"/>
              <a:t> Museum </a:t>
            </a:r>
            <a:r>
              <a:rPr lang="en-US" b="1" dirty="0" err="1" smtClean="0"/>
              <a:t>für</a:t>
            </a:r>
            <a:r>
              <a:rPr lang="en-US" b="1" dirty="0" smtClean="0"/>
              <a:t> </a:t>
            </a:r>
            <a:r>
              <a:rPr lang="en-US" b="1" dirty="0" err="1" smtClean="0"/>
              <a:t>Philologie</a:t>
            </a:r>
            <a:r>
              <a:rPr lang="en-US" b="1" dirty="0" smtClean="0"/>
              <a:t>. </a:t>
            </a:r>
            <a:r>
              <a:rPr lang="en-US" b="1" dirty="0" err="1" smtClean="0"/>
              <a:t>Neue</a:t>
            </a:r>
            <a:r>
              <a:rPr lang="en-US" b="1" dirty="0" smtClean="0"/>
              <a:t> </a:t>
            </a:r>
            <a:r>
              <a:rPr lang="en-US" b="1" dirty="0" err="1" smtClean="0"/>
              <a:t>Folge</a:t>
            </a:r>
            <a:r>
              <a:rPr lang="en-US" b="1" dirty="0" smtClean="0"/>
              <a:t>. Bd. 54.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600</a:t>
            </a:r>
            <a:r>
              <a:rPr lang="en-US" dirty="0" smtClean="0"/>
              <a:t>" ind1="</a:t>
            </a:r>
            <a:r>
              <a:rPr lang="en-US" b="1" dirty="0" smtClean="0"/>
              <a:t>3</a:t>
            </a:r>
            <a:r>
              <a:rPr lang="en-US" dirty="0" smtClean="0"/>
              <a:t>" ind2="</a:t>
            </a:r>
            <a:r>
              <a:rPr lang="en-US" b="1" dirty="0" smtClean="0"/>
              <a:t>0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Alexander Magnus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f</a:t>
            </a:r>
            <a:r>
              <a:rPr lang="en-US" dirty="0" smtClean="0"/>
              <a:t>"&gt;</a:t>
            </a:r>
            <a:r>
              <a:rPr lang="en-US" b="1" dirty="0" smtClean="0"/>
              <a:t>356-323pne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6</a:t>
            </a:r>
            <a:r>
              <a:rPr lang="en-US" dirty="0" smtClean="0"/>
              <a:t>"&gt;</a:t>
            </a:r>
            <a:r>
              <a:rPr lang="en-US" b="1" dirty="0" smtClean="0"/>
              <a:t>01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605</a:t>
            </a:r>
            <a:r>
              <a:rPr lang="en-US" dirty="0" smtClean="0"/>
              <a:t>" ind1="</a:t>
            </a:r>
            <a:r>
              <a:rPr lang="en-US" b="1" dirty="0" smtClean="0"/>
              <a:t>3</a:t>
            </a:r>
            <a:r>
              <a:rPr lang="en-US" dirty="0" smtClean="0"/>
              <a:t>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err="1" smtClean="0"/>
              <a:t>Aleksandrida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6</a:t>
            </a:r>
            <a:r>
              <a:rPr lang="en-US" dirty="0" smtClean="0"/>
              <a:t>"&gt;</a:t>
            </a:r>
            <a:r>
              <a:rPr lang="en-US" b="1" dirty="0" smtClean="0"/>
              <a:t>02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675</a:t>
            </a:r>
            <a:r>
              <a:rPr lang="en-US" dirty="0" smtClean="0"/>
              <a:t>" ind1=""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821.09:929 Alexander Magnus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c</a:t>
            </a:r>
            <a:r>
              <a:rPr lang="en-US" dirty="0" smtClean="0"/>
              <a:t>"&gt;</a:t>
            </a:r>
            <a:r>
              <a:rPr lang="en-US" b="1" dirty="0" smtClean="0"/>
              <a:t>821.09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700</a:t>
            </a:r>
            <a:r>
              <a:rPr lang="en-US" dirty="0" smtClean="0"/>
              <a:t>" ind1="" ind2="</a:t>
            </a:r>
            <a:r>
              <a:rPr lang="en-US" b="1" dirty="0" smtClean="0"/>
              <a:t>1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Christensen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b</a:t>
            </a:r>
            <a:r>
              <a:rPr lang="en-US" dirty="0" smtClean="0"/>
              <a:t>"&gt;</a:t>
            </a:r>
            <a:r>
              <a:rPr lang="en-US" b="1" dirty="0" smtClean="0"/>
              <a:t>Heinrich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f</a:t>
            </a:r>
            <a:r>
              <a:rPr lang="en-US" dirty="0" smtClean="0"/>
              <a:t>"&gt;</a:t>
            </a:r>
            <a:r>
              <a:rPr lang="en-US" b="1" dirty="0" smtClean="0"/>
              <a:t>1849-1912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4</a:t>
            </a:r>
            <a:r>
              <a:rPr lang="en-US" dirty="0" smtClean="0"/>
              <a:t>"&gt;</a:t>
            </a:r>
            <a:r>
              <a:rPr lang="en-US" b="1" dirty="0" smtClean="0"/>
              <a:t>070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830</a:t>
            </a:r>
            <a:r>
              <a:rPr lang="en-US" dirty="0" smtClean="0"/>
              <a:t>" ind1=""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err="1" smtClean="0"/>
              <a:t>joli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830</a:t>
            </a:r>
            <a:r>
              <a:rPr lang="en-US" dirty="0" smtClean="0"/>
              <a:t>" ind1=""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UBSM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856</a:t>
            </a:r>
            <a:r>
              <a:rPr lang="en-US" dirty="0" smtClean="0"/>
              <a:t>" ind1="</a:t>
            </a:r>
            <a:r>
              <a:rPr lang="en-US" b="1" dirty="0" smtClean="0"/>
              <a:t>4</a:t>
            </a:r>
            <a:r>
              <a:rPr lang="en-US" dirty="0" smtClean="0"/>
              <a:t>" ind2="</a:t>
            </a:r>
            <a:r>
              <a:rPr lang="en-US" b="1" dirty="0" smtClean="0"/>
              <a:t>1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u</a:t>
            </a:r>
            <a:r>
              <a:rPr lang="en-US" dirty="0" smtClean="0"/>
              <a:t>"&gt;</a:t>
            </a:r>
            <a:r>
              <a:rPr lang="en-US" b="1" dirty="0" smtClean="0"/>
              <a:t>http://phaidrabg.bg.ac.rs/o:654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900</a:t>
            </a:r>
            <a:r>
              <a:rPr lang="en-US" dirty="0" smtClean="0"/>
              <a:t>" ind1="" ind2="</a:t>
            </a:r>
            <a:r>
              <a:rPr lang="en-US" b="1" dirty="0" smtClean="0"/>
              <a:t>4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sr-Cyrl-RS" b="1" dirty="0" smtClean="0"/>
              <a:t>Кристенсен</a:t>
            </a:r>
            <a:r>
              <a:rPr lang="sr-Cyrl-RS" dirty="0" smtClean="0"/>
              <a:t>&lt;/</a:t>
            </a:r>
            <a:r>
              <a:rPr lang="en-US" dirty="0" smtClean="0"/>
              <a:t>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b</a:t>
            </a:r>
            <a:r>
              <a:rPr lang="en-US" dirty="0" smtClean="0"/>
              <a:t>"&gt;</a:t>
            </a:r>
            <a:r>
              <a:rPr lang="sr-Cyrl-RS" b="1" dirty="0" smtClean="0"/>
              <a:t>Хајнрих</a:t>
            </a:r>
            <a:r>
              <a:rPr lang="sr-Cyrl-RS" dirty="0" smtClean="0"/>
              <a:t>&lt;/</a:t>
            </a:r>
            <a:r>
              <a:rPr lang="en-US" dirty="0" smtClean="0"/>
              <a:t>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f</a:t>
            </a:r>
            <a:r>
              <a:rPr lang="en-US" dirty="0" smtClean="0"/>
              <a:t>"&gt;</a:t>
            </a:r>
            <a:r>
              <a:rPr lang="en-US" b="1" dirty="0" smtClean="0"/>
              <a:t>1849-1912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900</a:t>
            </a:r>
            <a:r>
              <a:rPr lang="en-US" dirty="0" smtClean="0"/>
              <a:t>" ind1="" ind2="</a:t>
            </a:r>
            <a:r>
              <a:rPr lang="en-US" b="1" dirty="0" smtClean="0"/>
              <a:t>9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Christensen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b</a:t>
            </a:r>
            <a:r>
              <a:rPr lang="en-US" dirty="0" smtClean="0"/>
              <a:t>"&gt;</a:t>
            </a:r>
            <a:r>
              <a:rPr lang="en-US" b="1" dirty="0" smtClean="0"/>
              <a:t>Heinrich Jens Carl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f</a:t>
            </a:r>
            <a:r>
              <a:rPr lang="en-US" dirty="0" smtClean="0"/>
              <a:t>"&gt;</a:t>
            </a:r>
            <a:r>
              <a:rPr lang="en-US" b="1" dirty="0" smtClean="0"/>
              <a:t>1849-1912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85728"/>
            <a:ext cx="8821644" cy="6455640"/>
          </a:xfrm>
        </p:spPr>
        <p:txBody>
          <a:bodyPr>
            <a:normAutofit fontScale="32500" lnSpcReduction="20000"/>
          </a:bodyPr>
          <a:lstStyle/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960</a:t>
            </a:r>
            <a:r>
              <a:rPr lang="en-US" dirty="0" smtClean="0"/>
              <a:t>" ind1="</a:t>
            </a:r>
            <a:r>
              <a:rPr lang="en-US" b="1" dirty="0" smtClean="0"/>
              <a:t>1</a:t>
            </a:r>
            <a:r>
              <a:rPr lang="en-US" dirty="0" smtClean="0"/>
              <a:t>" ind2="</a:t>
            </a:r>
            <a:r>
              <a:rPr lang="en-US" b="1" dirty="0" smtClean="0"/>
              <a:t>1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sr-Cyrl-RS" b="1" dirty="0" smtClean="0"/>
              <a:t>Александар Велики</a:t>
            </a:r>
            <a:r>
              <a:rPr lang="sr-Cyrl-RS" dirty="0" smtClean="0"/>
              <a:t>&lt;/</a:t>
            </a:r>
            <a:r>
              <a:rPr lang="en-US" dirty="0" smtClean="0"/>
              <a:t>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f</a:t>
            </a:r>
            <a:r>
              <a:rPr lang="en-US" dirty="0" smtClean="0"/>
              <a:t>"&gt;</a:t>
            </a:r>
            <a:r>
              <a:rPr lang="en-US" b="1" dirty="0" smtClean="0"/>
              <a:t>356-323</a:t>
            </a:r>
            <a:r>
              <a:rPr lang="sr-Cyrl-RS" b="1" dirty="0" smtClean="0"/>
              <a:t>пне</a:t>
            </a:r>
            <a:r>
              <a:rPr lang="sr-Cyrl-RS" dirty="0" smtClean="0"/>
              <a:t>&lt;/</a:t>
            </a:r>
            <a:r>
              <a:rPr lang="en-US" dirty="0" smtClean="0"/>
              <a:t>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6</a:t>
            </a:r>
            <a:r>
              <a:rPr lang="en-US" dirty="0" smtClean="0"/>
              <a:t>"&gt;</a:t>
            </a:r>
            <a:r>
              <a:rPr lang="en-US" b="1" dirty="0" smtClean="0"/>
              <a:t>01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960</a:t>
            </a:r>
            <a:r>
              <a:rPr lang="en-US" dirty="0" smtClean="0"/>
              <a:t>" ind1="</a:t>
            </a:r>
            <a:r>
              <a:rPr lang="en-US" b="1" dirty="0" smtClean="0"/>
              <a:t>1</a:t>
            </a:r>
            <a:r>
              <a:rPr lang="en-US" dirty="0" smtClean="0"/>
              <a:t>" ind2="</a:t>
            </a:r>
            <a:r>
              <a:rPr lang="en-US" b="1" dirty="0" smtClean="0"/>
              <a:t>9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Aleksandar </a:t>
            </a:r>
            <a:r>
              <a:rPr lang="en-US" b="1" dirty="0" err="1" smtClean="0"/>
              <a:t>Makedonski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f</a:t>
            </a:r>
            <a:r>
              <a:rPr lang="en-US" dirty="0" smtClean="0"/>
              <a:t>"&gt;</a:t>
            </a:r>
            <a:r>
              <a:rPr lang="en-US" b="1" dirty="0" smtClean="0"/>
              <a:t>356-323pne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6</a:t>
            </a:r>
            <a:r>
              <a:rPr lang="en-US" dirty="0" smtClean="0"/>
              <a:t>"&gt;</a:t>
            </a:r>
            <a:r>
              <a:rPr lang="en-US" b="1" dirty="0" smtClean="0"/>
              <a:t>01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965</a:t>
            </a:r>
            <a:r>
              <a:rPr lang="en-US" dirty="0" smtClean="0"/>
              <a:t>" ind1="</a:t>
            </a:r>
            <a:r>
              <a:rPr lang="en-US" b="1" dirty="0" smtClean="0"/>
              <a:t>1</a:t>
            </a:r>
            <a:r>
              <a:rPr lang="en-US" dirty="0" smtClean="0"/>
              <a:t>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Roman o </a:t>
            </a:r>
            <a:r>
              <a:rPr lang="en-US" b="1" dirty="0" err="1" smtClean="0"/>
              <a:t>Aleksandru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6</a:t>
            </a:r>
            <a:r>
              <a:rPr lang="en-US" dirty="0" smtClean="0"/>
              <a:t>"&gt;</a:t>
            </a:r>
            <a:r>
              <a:rPr lang="en-US" b="1" dirty="0" smtClean="0"/>
              <a:t>02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965</a:t>
            </a:r>
            <a:r>
              <a:rPr lang="en-US" dirty="0" smtClean="0"/>
              <a:t>" ind1="</a:t>
            </a:r>
            <a:r>
              <a:rPr lang="en-US" b="1" dirty="0" smtClean="0"/>
              <a:t>1</a:t>
            </a:r>
            <a:r>
              <a:rPr lang="en-US" dirty="0" smtClean="0"/>
              <a:t>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Pseudo-Callisthenes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6</a:t>
            </a:r>
            <a:r>
              <a:rPr lang="en-US" dirty="0" smtClean="0"/>
              <a:t>"&gt;</a:t>
            </a:r>
            <a:r>
              <a:rPr lang="en-US" b="1" dirty="0" smtClean="0"/>
              <a:t>02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965</a:t>
            </a:r>
            <a:r>
              <a:rPr lang="en-US" dirty="0" smtClean="0"/>
              <a:t>" ind1="</a:t>
            </a:r>
            <a:r>
              <a:rPr lang="en-US" b="1" dirty="0" smtClean="0"/>
              <a:t>1</a:t>
            </a:r>
            <a:r>
              <a:rPr lang="en-US" dirty="0" smtClean="0"/>
              <a:t>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Pseudo-</a:t>
            </a:r>
            <a:r>
              <a:rPr lang="en-US" b="1" dirty="0" err="1" smtClean="0"/>
              <a:t>Kalisten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6</a:t>
            </a:r>
            <a:r>
              <a:rPr lang="en-US" dirty="0" smtClean="0"/>
              <a:t>"&gt;</a:t>
            </a:r>
            <a:r>
              <a:rPr lang="en-US" b="1" dirty="0" smtClean="0"/>
              <a:t>02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978</a:t>
            </a:r>
            <a:r>
              <a:rPr lang="en-US" dirty="0" smtClean="0"/>
              <a:t>" ind1=""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x</a:t>
            </a:r>
            <a:r>
              <a:rPr lang="en-US" dirty="0" smtClean="0"/>
              <a:t>"&gt;</a:t>
            </a:r>
            <a:r>
              <a:rPr lang="en-US" b="1" dirty="0" smtClean="0"/>
              <a:t>SR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992</a:t>
            </a:r>
            <a:r>
              <a:rPr lang="en-US" dirty="0" smtClean="0"/>
              <a:t>" ind1="" ind2=""&gt;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b</a:t>
            </a:r>
            <a:r>
              <a:rPr lang="en-US" dirty="0" smtClean="0"/>
              <a:t>"&gt;</a:t>
            </a:r>
            <a:r>
              <a:rPr lang="en-US" b="1" dirty="0" smtClean="0"/>
              <a:t>tzb1012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datafield</a:t>
            </a:r>
            <a:r>
              <a:rPr lang="en-US" dirty="0" smtClean="0"/>
              <a:t> tag="</a:t>
            </a:r>
            <a:r>
              <a:rPr lang="en-US" b="1" dirty="0" smtClean="0"/>
              <a:t>996</a:t>
            </a:r>
            <a:r>
              <a:rPr lang="en-US" dirty="0" smtClean="0"/>
              <a:t>" ind1="" ind2="</a:t>
            </a:r>
            <a:r>
              <a:rPr lang="en-US" b="1" dirty="0" smtClean="0"/>
              <a:t>7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d</a:t>
            </a:r>
            <a:r>
              <a:rPr lang="en-US" dirty="0" smtClean="0"/>
              <a:t>"&gt;</a:t>
            </a:r>
            <a:r>
              <a:rPr lang="en-US" b="1" dirty="0" smtClean="0"/>
              <a:t>l</a:t>
            </a:r>
            <a:r>
              <a:rPr lang="sr-Cyrl-RS" b="1" dirty="0" smtClean="0"/>
              <a:t>М\</a:t>
            </a:r>
            <a:r>
              <a:rPr lang="en-US" b="1" dirty="0" err="1" smtClean="0"/>
              <a:t>i</a:t>
            </a:r>
            <a:r>
              <a:rPr lang="sr-Cyrl-RS" b="1" dirty="0" smtClean="0"/>
              <a:t>ПБ4\</a:t>
            </a:r>
            <a:r>
              <a:rPr lang="en-US" b="1" dirty="0" smtClean="0"/>
              <a:t>n127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f</a:t>
            </a:r>
            <a:r>
              <a:rPr lang="en-US" dirty="0" smtClean="0"/>
              <a:t>"&gt;</a:t>
            </a:r>
            <a:r>
              <a:rPr lang="en-US" b="1" dirty="0" smtClean="0"/>
              <a:t>620014352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p</a:t>
            </a:r>
            <a:r>
              <a:rPr lang="en-US" dirty="0" smtClean="0"/>
              <a:t>"&gt;</a:t>
            </a:r>
            <a:r>
              <a:rPr lang="en-US" b="1" dirty="0" smtClean="0"/>
              <a:t>4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&lt;subfield code="</a:t>
            </a:r>
            <a:r>
              <a:rPr lang="en-US" b="1" dirty="0" smtClean="0"/>
              <a:t>6</a:t>
            </a:r>
            <a:r>
              <a:rPr lang="en-US" dirty="0" smtClean="0"/>
              <a:t>"&gt;</a:t>
            </a:r>
            <a:r>
              <a:rPr lang="en-US" b="1" dirty="0" smtClean="0"/>
              <a:t>168996</a:t>
            </a:r>
            <a:r>
              <a:rPr lang="en-US" dirty="0" smtClean="0"/>
              <a:t>&lt;/subfield&gt;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datafield</a:t>
            </a:r>
            <a:r>
              <a:rPr lang="en-US" dirty="0" smtClean="0"/>
              <a:t>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&lt;/record&gt;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&lt;/collection&gt;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r-Cyrl-R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2157756"/>
            <a:ext cx="8856663" cy="3552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64488" cy="6858000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&lt;?xml version="1.0" encoding="UTF-8" ?&gt; 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marc:collection</a:t>
            </a:r>
            <a:r>
              <a:rPr lang="en-US" dirty="0" smtClean="0"/>
              <a:t> </a:t>
            </a:r>
            <a:r>
              <a:rPr lang="en-US" dirty="0" err="1" smtClean="0"/>
              <a:t>xmlns:marc</a:t>
            </a:r>
            <a:r>
              <a:rPr lang="en-US" dirty="0" smtClean="0"/>
              <a:t>="</a:t>
            </a:r>
            <a:r>
              <a:rPr lang="en-US" b="1" dirty="0" smtClean="0"/>
              <a:t>http://www.loc.gov/MARC21/slim</a:t>
            </a:r>
            <a:r>
              <a:rPr lang="en-US" dirty="0" smtClean="0"/>
              <a:t>" </a:t>
            </a:r>
            <a:r>
              <a:rPr lang="en-US" dirty="0" err="1" smtClean="0"/>
              <a:t>xmlns:xs</a:t>
            </a:r>
            <a:r>
              <a:rPr lang="en-US" dirty="0" smtClean="0"/>
              <a:t>="</a:t>
            </a:r>
            <a:r>
              <a:rPr lang="en-US" b="1" dirty="0" smtClean="0"/>
              <a:t>http://www.w3.org/2001/XMLSchema</a:t>
            </a:r>
            <a:r>
              <a:rPr lang="en-US" dirty="0" smtClean="0"/>
              <a:t>" </a:t>
            </a:r>
            <a:r>
              <a:rPr lang="en-US" dirty="0" err="1" smtClean="0"/>
              <a:t>xmlns:fn</a:t>
            </a:r>
            <a:r>
              <a:rPr lang="en-US" dirty="0" smtClean="0"/>
              <a:t>="</a:t>
            </a:r>
            <a:r>
              <a:rPr lang="en-US" b="1" dirty="0" smtClean="0"/>
              <a:t>http://www.w3.org/2005/xpath-functions</a:t>
            </a:r>
            <a:r>
              <a:rPr lang="en-US" dirty="0" smtClean="0"/>
              <a:t>" </a:t>
            </a:r>
            <a:r>
              <a:rPr lang="en-US" dirty="0" err="1" smtClean="0"/>
              <a:t>xmlns:xsi</a:t>
            </a:r>
            <a:r>
              <a:rPr lang="en-US" dirty="0" smtClean="0"/>
              <a:t>="</a:t>
            </a:r>
            <a:r>
              <a:rPr lang="en-US" b="1" dirty="0" smtClean="0"/>
              <a:t>http://www.w3.org/2001/XMLSchema-instance</a:t>
            </a:r>
            <a:r>
              <a:rPr lang="en-US" dirty="0" smtClean="0"/>
              <a:t>" </a:t>
            </a:r>
            <a:r>
              <a:rPr lang="en-US" dirty="0" err="1" smtClean="0"/>
              <a:t>xsi:schemaLocation</a:t>
            </a:r>
            <a:r>
              <a:rPr lang="en-US" dirty="0" smtClean="0"/>
              <a:t>="</a:t>
            </a:r>
            <a:r>
              <a:rPr lang="en-US" b="1" dirty="0" smtClean="0"/>
              <a:t>http://www.loc.gov/MARC21/slim http://www.loc.gov/standards/marcxml/schema/MARC21slim.xsd</a:t>
            </a:r>
            <a:r>
              <a:rPr lang="en-US" dirty="0" smtClean="0"/>
              <a:t>"&gt;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marc:record</a:t>
            </a:r>
            <a:r>
              <a:rPr lang="en-US" dirty="0" smtClean="0"/>
              <a:t>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marc:leader</a:t>
            </a:r>
            <a:r>
              <a:rPr lang="en-US" dirty="0" smtClean="0"/>
              <a:t>&gt;</a:t>
            </a:r>
            <a:r>
              <a:rPr lang="en-US" b="1" dirty="0" smtClean="0"/>
              <a:t>00754nam a2200205 </a:t>
            </a:r>
            <a:r>
              <a:rPr lang="en-US" b="1" dirty="0" err="1" smtClean="0"/>
              <a:t>i</a:t>
            </a:r>
            <a:r>
              <a:rPr lang="en-US" b="1" dirty="0" smtClean="0"/>
              <a:t> 4500</a:t>
            </a:r>
            <a:r>
              <a:rPr lang="en-US" dirty="0" smtClean="0"/>
              <a:t>&lt;/</a:t>
            </a:r>
            <a:r>
              <a:rPr lang="en-US" dirty="0" err="1" smtClean="0"/>
              <a:t>marc:leader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marc:controlfield</a:t>
            </a:r>
            <a:r>
              <a:rPr lang="en-US" dirty="0" smtClean="0"/>
              <a:t> tag="</a:t>
            </a:r>
            <a:r>
              <a:rPr lang="en-US" b="1" dirty="0" smtClean="0"/>
              <a:t>001</a:t>
            </a:r>
            <a:r>
              <a:rPr lang="en-US" dirty="0" smtClean="0"/>
              <a:t>"&gt;</a:t>
            </a:r>
            <a:r>
              <a:rPr lang="en-US" b="1" dirty="0" smtClean="0"/>
              <a:t>37406223</a:t>
            </a:r>
            <a:r>
              <a:rPr lang="en-US" dirty="0" smtClean="0"/>
              <a:t>&lt;/</a:t>
            </a:r>
            <a:r>
              <a:rPr lang="en-US" dirty="0" err="1" smtClean="0"/>
              <a:t>marc:controlfield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marc:controlfield</a:t>
            </a:r>
            <a:r>
              <a:rPr lang="en-US" dirty="0" smtClean="0"/>
              <a:t> tag="</a:t>
            </a:r>
            <a:r>
              <a:rPr lang="en-US" b="1" dirty="0" smtClean="0"/>
              <a:t>003</a:t>
            </a:r>
            <a:r>
              <a:rPr lang="en-US" dirty="0" smtClean="0"/>
              <a:t>"&gt;</a:t>
            </a:r>
            <a:r>
              <a:rPr lang="en-US" b="1" dirty="0" smtClean="0"/>
              <a:t>RS-</a:t>
            </a:r>
            <a:r>
              <a:rPr lang="en-US" b="1" dirty="0" err="1" smtClean="0"/>
              <a:t>BgCOB</a:t>
            </a:r>
            <a:r>
              <a:rPr lang="en-US" dirty="0" smtClean="0"/>
              <a:t>&lt;/</a:t>
            </a:r>
            <a:r>
              <a:rPr lang="en-US" dirty="0" err="1" smtClean="0"/>
              <a:t>marc:controlfield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marc:controlfield</a:t>
            </a:r>
            <a:r>
              <a:rPr lang="en-US" dirty="0" smtClean="0"/>
              <a:t> tag="</a:t>
            </a:r>
            <a:r>
              <a:rPr lang="en-US" b="1" dirty="0" smtClean="0"/>
              <a:t>005</a:t>
            </a:r>
            <a:r>
              <a:rPr lang="en-US" dirty="0" smtClean="0"/>
              <a:t>"&gt;</a:t>
            </a:r>
            <a:r>
              <a:rPr lang="en-US" b="1" dirty="0" smtClean="0"/>
              <a:t>20120517000000.0</a:t>
            </a:r>
            <a:r>
              <a:rPr lang="en-US" dirty="0" smtClean="0"/>
              <a:t>&lt;/</a:t>
            </a:r>
            <a:r>
              <a:rPr lang="en-US" dirty="0" err="1" smtClean="0"/>
              <a:t>marc:controlfield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marc:controlfield</a:t>
            </a:r>
            <a:r>
              <a:rPr lang="en-US" dirty="0" smtClean="0"/>
              <a:t> tag="</a:t>
            </a:r>
            <a:r>
              <a:rPr lang="en-US" b="1" dirty="0" smtClean="0"/>
              <a:t>008</a:t>
            </a:r>
            <a:r>
              <a:rPr lang="en-US" dirty="0" smtClean="0"/>
              <a:t>"&gt;</a:t>
            </a:r>
            <a:r>
              <a:rPr lang="en-US" b="1" dirty="0" smtClean="0"/>
              <a:t>101227s1899 </a:t>
            </a:r>
            <a:r>
              <a:rPr lang="en-US" b="1" dirty="0" err="1" smtClean="0"/>
              <a:t>gw</a:t>
            </a:r>
            <a:r>
              <a:rPr lang="en-US" b="1" dirty="0" smtClean="0"/>
              <a:t> || |||| |</a:t>
            </a:r>
            <a:r>
              <a:rPr lang="en-US" b="1" dirty="0" err="1" smtClean="0"/>
              <a:t>dger</a:t>
            </a:r>
            <a:r>
              <a:rPr lang="en-US" b="1" dirty="0" smtClean="0"/>
              <a:t> c</a:t>
            </a:r>
            <a:r>
              <a:rPr lang="en-US" dirty="0" smtClean="0"/>
              <a:t>&lt;/</a:t>
            </a:r>
            <a:r>
              <a:rPr lang="en-US" dirty="0" err="1" smtClean="0"/>
              <a:t>marc:controlfield</a:t>
            </a:r>
            <a:r>
              <a:rPr lang="en-US" dirty="0" smtClean="0"/>
              <a:t>&gt; 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marc:datafield</a:t>
            </a:r>
            <a:r>
              <a:rPr lang="en-US" dirty="0" smtClean="0"/>
              <a:t> ind1="" ind2="" tag="</a:t>
            </a:r>
            <a:r>
              <a:rPr lang="en-US" b="1" dirty="0" smtClean="0"/>
              <a:t>040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UBSM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b</a:t>
            </a:r>
            <a:r>
              <a:rPr lang="en-US" dirty="0" smtClean="0"/>
              <a:t>"&gt;</a:t>
            </a:r>
            <a:r>
              <a:rPr lang="en-US" b="1" dirty="0" err="1" smtClean="0"/>
              <a:t>srp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c</a:t>
            </a:r>
            <a:r>
              <a:rPr lang="en-US" dirty="0" smtClean="0"/>
              <a:t>"&gt;</a:t>
            </a:r>
            <a:r>
              <a:rPr lang="en-US" b="1" dirty="0" smtClean="0"/>
              <a:t>SI-</a:t>
            </a:r>
            <a:r>
              <a:rPr lang="en-US" b="1" dirty="0" err="1" smtClean="0"/>
              <a:t>MaIIZ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d</a:t>
            </a:r>
            <a:r>
              <a:rPr lang="en-US" dirty="0" smtClean="0"/>
              <a:t>"&gt;</a:t>
            </a:r>
            <a:r>
              <a:rPr lang="en-US" b="1" dirty="0" smtClean="0"/>
              <a:t>UBSM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e</a:t>
            </a:r>
            <a:r>
              <a:rPr lang="en-US" dirty="0" smtClean="0"/>
              <a:t>"&gt;</a:t>
            </a:r>
            <a:r>
              <a:rPr lang="en-US" b="1" dirty="0" err="1" smtClean="0"/>
              <a:t>ppiak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marc:datafield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marc:datafield</a:t>
            </a:r>
            <a:r>
              <a:rPr lang="en-US" dirty="0" smtClean="0"/>
              <a:t> ind1="" ind2="" tag="</a:t>
            </a:r>
            <a:r>
              <a:rPr lang="en-US" b="1" dirty="0" smtClean="0"/>
              <a:t>080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821.09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marc:datafield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marc:datafield</a:t>
            </a:r>
            <a:r>
              <a:rPr lang="en-US" dirty="0" smtClean="0"/>
              <a:t> ind1="</a:t>
            </a:r>
            <a:r>
              <a:rPr lang="en-US" b="1" dirty="0" smtClean="0"/>
              <a:t>1</a:t>
            </a:r>
            <a:r>
              <a:rPr lang="en-US" dirty="0" smtClean="0"/>
              <a:t>" ind2="" tag="</a:t>
            </a:r>
            <a:r>
              <a:rPr lang="en-US" b="1" dirty="0" smtClean="0"/>
              <a:t>100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Christensen, Heinrich,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d</a:t>
            </a:r>
            <a:r>
              <a:rPr lang="en-US" dirty="0" smtClean="0"/>
              <a:t>"&gt;</a:t>
            </a:r>
            <a:r>
              <a:rPr lang="en-US" b="1" dirty="0" smtClean="0"/>
              <a:t>1849-1912.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4</a:t>
            </a:r>
            <a:r>
              <a:rPr lang="en-US" dirty="0" smtClean="0"/>
              <a:t>"&gt;</a:t>
            </a:r>
            <a:r>
              <a:rPr lang="en-US" b="1" dirty="0" err="1" smtClean="0"/>
              <a:t>aut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marc:datafield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marc:datafield</a:t>
            </a:r>
            <a:r>
              <a:rPr lang="en-US" dirty="0" smtClean="0"/>
              <a:t> ind1="</a:t>
            </a:r>
            <a:r>
              <a:rPr lang="en-US" b="1" dirty="0" smtClean="0"/>
              <a:t>0</a:t>
            </a:r>
            <a:r>
              <a:rPr lang="en-US" dirty="0" smtClean="0"/>
              <a:t>" ind2="</a:t>
            </a:r>
            <a:r>
              <a:rPr lang="en-US" b="1" dirty="0" smtClean="0"/>
              <a:t>0</a:t>
            </a:r>
            <a:r>
              <a:rPr lang="en-US" dirty="0" smtClean="0"/>
              <a:t>" tag="</a:t>
            </a:r>
            <a:r>
              <a:rPr lang="en-US" b="1" dirty="0" smtClean="0"/>
              <a:t>245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err="1" smtClean="0"/>
              <a:t>Zu</a:t>
            </a:r>
            <a:r>
              <a:rPr lang="en-US" b="1" dirty="0" smtClean="0"/>
              <a:t> Pseudo-</a:t>
            </a:r>
            <a:r>
              <a:rPr lang="en-US" b="1" dirty="0" err="1" smtClean="0"/>
              <a:t>Kallisthenes</a:t>
            </a:r>
            <a:r>
              <a:rPr lang="en-US" b="1" dirty="0" smtClean="0"/>
              <a:t> /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c</a:t>
            </a:r>
            <a:r>
              <a:rPr lang="en-US" dirty="0" smtClean="0"/>
              <a:t>"&gt;</a:t>
            </a:r>
            <a:r>
              <a:rPr lang="en-US" b="1" dirty="0" smtClean="0"/>
              <a:t>H. Christensen.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marc:datafield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marc:datafield</a:t>
            </a:r>
            <a:r>
              <a:rPr lang="en-US" dirty="0" smtClean="0"/>
              <a:t> ind1="" ind2="" tag="</a:t>
            </a:r>
            <a:r>
              <a:rPr lang="en-US" b="1" dirty="0" smtClean="0"/>
              <a:t>260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[Frankfurt am Main :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b</a:t>
            </a:r>
            <a:r>
              <a:rPr lang="en-US" dirty="0" smtClean="0"/>
              <a:t>"&gt;</a:t>
            </a:r>
            <a:r>
              <a:rPr lang="en-US" b="1" dirty="0" smtClean="0"/>
              <a:t>J. D. </a:t>
            </a:r>
            <a:r>
              <a:rPr lang="en-US" b="1" dirty="0" err="1" smtClean="0"/>
              <a:t>Sauerländers</a:t>
            </a:r>
            <a:r>
              <a:rPr lang="en-US" b="1" dirty="0" smtClean="0"/>
              <a:t> </a:t>
            </a:r>
            <a:r>
              <a:rPr lang="en-US" b="1" dirty="0" err="1" smtClean="0"/>
              <a:t>Verlag</a:t>
            </a:r>
            <a:r>
              <a:rPr lang="en-US" b="1" dirty="0" smtClean="0"/>
              <a:t>,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c</a:t>
            </a:r>
            <a:r>
              <a:rPr lang="en-US" dirty="0" smtClean="0"/>
              <a:t>"&gt;</a:t>
            </a:r>
            <a:r>
              <a:rPr lang="en-US" b="1" dirty="0" smtClean="0"/>
              <a:t>1899]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marc:datafield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marc:datafield</a:t>
            </a:r>
            <a:r>
              <a:rPr lang="en-US" dirty="0" smtClean="0"/>
              <a:t> ind1="" ind2="" tag="</a:t>
            </a:r>
            <a:r>
              <a:rPr lang="en-US" b="1" dirty="0" smtClean="0"/>
              <a:t>300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Str. 135-143 ;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c</a:t>
            </a:r>
            <a:r>
              <a:rPr lang="en-US" dirty="0" smtClean="0"/>
              <a:t>"&gt;</a:t>
            </a:r>
            <a:r>
              <a:rPr lang="en-US" b="1" dirty="0" smtClean="0"/>
              <a:t>21 cm.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marc:datafield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marc:datafield</a:t>
            </a:r>
            <a:r>
              <a:rPr lang="en-US" dirty="0" smtClean="0"/>
              <a:t> ind1="" ind2="" tag="</a:t>
            </a:r>
            <a:r>
              <a:rPr lang="en-US" b="1" dirty="0" smtClean="0"/>
              <a:t>534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p</a:t>
            </a:r>
            <a:r>
              <a:rPr lang="en-US" dirty="0" smtClean="0"/>
              <a:t>"&gt;</a:t>
            </a:r>
            <a:r>
              <a:rPr lang="en-US" b="1" dirty="0" smtClean="0"/>
              <a:t>P. o.: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err="1" smtClean="0"/>
              <a:t>Sonder-Abdruck</a:t>
            </a:r>
            <a:r>
              <a:rPr lang="en-US" b="1" dirty="0" smtClean="0"/>
              <a:t> </a:t>
            </a:r>
            <a:r>
              <a:rPr lang="en-US" b="1" dirty="0" err="1" smtClean="0"/>
              <a:t>aus</a:t>
            </a:r>
            <a:r>
              <a:rPr lang="en-US" b="1" dirty="0" smtClean="0"/>
              <a:t> </a:t>
            </a:r>
            <a:r>
              <a:rPr lang="en-US" b="1" dirty="0" err="1" smtClean="0"/>
              <a:t>dem</a:t>
            </a:r>
            <a:r>
              <a:rPr lang="en-US" b="1" dirty="0" smtClean="0"/>
              <a:t> </a:t>
            </a:r>
            <a:r>
              <a:rPr lang="en-US" b="1" dirty="0" err="1" smtClean="0"/>
              <a:t>Rheinischen</a:t>
            </a:r>
            <a:r>
              <a:rPr lang="en-US" b="1" dirty="0" smtClean="0"/>
              <a:t> Museum </a:t>
            </a:r>
            <a:r>
              <a:rPr lang="en-US" b="1" dirty="0" err="1" smtClean="0"/>
              <a:t>für</a:t>
            </a:r>
            <a:r>
              <a:rPr lang="en-US" b="1" dirty="0" smtClean="0"/>
              <a:t> </a:t>
            </a:r>
            <a:r>
              <a:rPr lang="en-US" b="1" dirty="0" err="1" smtClean="0"/>
              <a:t>Philologie</a:t>
            </a:r>
            <a:r>
              <a:rPr lang="en-US" b="1" dirty="0" smtClean="0"/>
              <a:t>. </a:t>
            </a:r>
            <a:r>
              <a:rPr lang="en-US" b="1" dirty="0" err="1" smtClean="0"/>
              <a:t>Neue</a:t>
            </a:r>
            <a:r>
              <a:rPr lang="en-US" b="1" dirty="0" smtClean="0"/>
              <a:t> </a:t>
            </a:r>
            <a:r>
              <a:rPr lang="en-US" b="1" dirty="0" err="1" smtClean="0"/>
              <a:t>Folge</a:t>
            </a:r>
            <a:r>
              <a:rPr lang="en-US" b="1" dirty="0" smtClean="0"/>
              <a:t>. Bd. 54.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marc:datafield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marc:datafield</a:t>
            </a:r>
            <a:r>
              <a:rPr lang="en-US" dirty="0" smtClean="0"/>
              <a:t> ind1="" ind2="" tag="</a:t>
            </a:r>
            <a:r>
              <a:rPr lang="en-US" b="1" dirty="0" smtClean="0"/>
              <a:t>561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err="1" smtClean="0"/>
              <a:t>Ekslibris</a:t>
            </a:r>
            <a:r>
              <a:rPr lang="en-US" b="1" dirty="0" smtClean="0"/>
              <a:t> Dr Heinrich Christensen, </a:t>
            </a:r>
            <a:r>
              <a:rPr lang="sr-Cyrl-RS" b="1" dirty="0" smtClean="0"/>
              <a:t>ПБ4 127.</a:t>
            </a:r>
            <a:r>
              <a:rPr lang="sr-Cyrl-R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5</a:t>
            </a:r>
            <a:r>
              <a:rPr lang="en-US" dirty="0" smtClean="0"/>
              <a:t>"&gt;</a:t>
            </a:r>
            <a:r>
              <a:rPr lang="en-US" b="1" dirty="0" smtClean="0"/>
              <a:t>70036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marc:datafield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marc:datafield</a:t>
            </a:r>
            <a:r>
              <a:rPr lang="en-US" dirty="0" smtClean="0"/>
              <a:t> ind1="</a:t>
            </a:r>
            <a:r>
              <a:rPr lang="en-US" b="1" dirty="0" smtClean="0"/>
              <a:t>0</a:t>
            </a:r>
            <a:r>
              <a:rPr lang="en-US" dirty="0" smtClean="0"/>
              <a:t>" ind2="</a:t>
            </a:r>
            <a:r>
              <a:rPr lang="en-US" b="1" dirty="0" smtClean="0"/>
              <a:t>4</a:t>
            </a:r>
            <a:r>
              <a:rPr lang="en-US" dirty="0" smtClean="0"/>
              <a:t>" tag="</a:t>
            </a:r>
            <a:r>
              <a:rPr lang="en-US" b="1" dirty="0" smtClean="0"/>
              <a:t>600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smtClean="0"/>
              <a:t>Alexander Magnus,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d</a:t>
            </a:r>
            <a:r>
              <a:rPr lang="en-US" dirty="0" smtClean="0"/>
              <a:t>"&gt;</a:t>
            </a:r>
            <a:r>
              <a:rPr lang="en-US" b="1" dirty="0" smtClean="0"/>
              <a:t>356-323pne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marc:datafield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marc:datafield</a:t>
            </a:r>
            <a:r>
              <a:rPr lang="en-US" dirty="0" smtClean="0"/>
              <a:t> ind1="</a:t>
            </a:r>
            <a:r>
              <a:rPr lang="en-US" b="1" dirty="0" smtClean="0"/>
              <a:t>0</a:t>
            </a:r>
            <a:r>
              <a:rPr lang="en-US" dirty="0" smtClean="0"/>
              <a:t>" ind2="</a:t>
            </a:r>
            <a:r>
              <a:rPr lang="en-US" b="1" dirty="0" smtClean="0"/>
              <a:t>4</a:t>
            </a:r>
            <a:r>
              <a:rPr lang="en-US" dirty="0" smtClean="0"/>
              <a:t>" tag="</a:t>
            </a:r>
            <a:r>
              <a:rPr lang="en-US" b="1" dirty="0" smtClean="0"/>
              <a:t>630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a</a:t>
            </a:r>
            <a:r>
              <a:rPr lang="en-US" dirty="0" smtClean="0"/>
              <a:t>"&gt;</a:t>
            </a:r>
            <a:r>
              <a:rPr lang="en-US" b="1" dirty="0" err="1" smtClean="0"/>
              <a:t>Aleksandrida</a:t>
            </a:r>
            <a:r>
              <a:rPr lang="en-US" dirty="0" smtClean="0"/>
              <a:t>&lt;/</a:t>
            </a:r>
            <a:r>
              <a:rPr lang="en-US" dirty="0" err="1" smtClean="0"/>
              <a:t>marc:subfield</a:t>
            </a:r>
            <a:r>
              <a:rPr lang="en-US" dirty="0" smtClean="0"/>
              <a:t>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marc:datafield</a:t>
            </a:r>
            <a:r>
              <a:rPr lang="en-US" dirty="0" smtClean="0"/>
              <a:t>&gt;</a:t>
            </a:r>
          </a:p>
          <a:p>
            <a:r>
              <a:rPr lang="en-US" b="1" dirty="0" smtClean="0">
                <a:hlinkClick r:id="" action="ppaction://hlinkfile"/>
              </a:rPr>
              <a:t>-</a:t>
            </a:r>
            <a:r>
              <a:rPr lang="en-US" dirty="0" smtClean="0"/>
              <a:t> &lt;</a:t>
            </a:r>
            <a:r>
              <a:rPr lang="en-US" dirty="0" err="1" smtClean="0"/>
              <a:t>marc:datafield</a:t>
            </a:r>
            <a:r>
              <a:rPr lang="en-US" dirty="0" smtClean="0"/>
              <a:t> ind1="</a:t>
            </a:r>
            <a:r>
              <a:rPr lang="en-US" b="1" dirty="0" smtClean="0"/>
              <a:t>4</a:t>
            </a:r>
            <a:r>
              <a:rPr lang="en-US" dirty="0" smtClean="0"/>
              <a:t>" ind2="</a:t>
            </a:r>
            <a:r>
              <a:rPr lang="en-US" b="1" dirty="0" smtClean="0"/>
              <a:t>1</a:t>
            </a:r>
            <a:r>
              <a:rPr lang="en-US" dirty="0" smtClean="0"/>
              <a:t>" tag="</a:t>
            </a:r>
            <a:r>
              <a:rPr lang="en-US" b="1" dirty="0" smtClean="0"/>
              <a:t>856</a:t>
            </a:r>
            <a:r>
              <a:rPr lang="en-US" dirty="0" smtClean="0"/>
              <a:t>"&gt;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</a:t>
            </a:r>
            <a:r>
              <a:rPr lang="en-US" dirty="0" err="1" smtClean="0"/>
              <a:t>marc:subfield</a:t>
            </a:r>
            <a:r>
              <a:rPr lang="en-US" dirty="0" smtClean="0"/>
              <a:t> code="</a:t>
            </a:r>
            <a:r>
              <a:rPr lang="en-US" b="1" dirty="0" smtClean="0"/>
              <a:t>u</a:t>
            </a:r>
            <a:r>
              <a:rPr lang="en-US" dirty="0" smtClean="0"/>
              <a:t>"&gt;</a:t>
            </a:r>
            <a:r>
              <a:rPr lang="en-US" b="1" dirty="0" smtClean="0"/>
              <a:t>http://phaidrabg.bg.ac.rs/o:654</a:t>
            </a:r>
            <a:r>
              <a:rPr lang="en-US" dirty="0" smtClean="0"/>
              <a:t>&lt;/marc:subfield&gt; 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marc:datafield</a:t>
            </a:r>
            <a:r>
              <a:rPr lang="en-US" dirty="0" smtClean="0"/>
              <a:t>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marc:record</a:t>
            </a:r>
            <a:r>
              <a:rPr lang="en-US" dirty="0" smtClean="0"/>
              <a:t>&gt;</a:t>
            </a:r>
          </a:p>
          <a:p>
            <a:r>
              <a:rPr lang="en-US" b="1" dirty="0" smtClean="0"/>
              <a:t> </a:t>
            </a:r>
            <a:r>
              <a:rPr lang="en-US" dirty="0" smtClean="0"/>
              <a:t> &lt;/</a:t>
            </a:r>
            <a:r>
              <a:rPr lang="en-US" dirty="0" err="1" smtClean="0"/>
              <a:t>marc:collection</a:t>
            </a:r>
            <a:r>
              <a:rPr lang="en-US" dirty="0" smtClean="0"/>
              <a:t>&gt;</a:t>
            </a:r>
          </a:p>
          <a:p>
            <a:endParaRPr lang="sr-Cyrl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0"/>
            <a:ext cx="8678768" cy="6741368"/>
          </a:xfrm>
        </p:spPr>
        <p:txBody>
          <a:bodyPr>
            <a:normAutofit fontScale="40000" lnSpcReduction="20000"/>
          </a:bodyPr>
          <a:lstStyle/>
          <a:p>
            <a:r>
              <a:rPr lang="en-US" sz="2400" dirty="0" smtClean="0"/>
              <a:t>&lt;?xml version="1.0" encoding="UTF-8" ?&gt; </a:t>
            </a:r>
          </a:p>
          <a:p>
            <a:r>
              <a:rPr lang="en-US" sz="2400" dirty="0" smtClean="0"/>
              <a:t>- &lt;</a:t>
            </a:r>
            <a:r>
              <a:rPr lang="en-US" sz="2400" dirty="0" err="1" smtClean="0"/>
              <a:t>modsCollection</a:t>
            </a:r>
            <a:r>
              <a:rPr lang="en-US" sz="2400" dirty="0" smtClean="0"/>
              <a:t> </a:t>
            </a:r>
            <a:r>
              <a:rPr lang="en-US" sz="2400" dirty="0" err="1" smtClean="0"/>
              <a:t>xmlns</a:t>
            </a:r>
            <a:r>
              <a:rPr lang="en-US" sz="2400" dirty="0" smtClean="0"/>
              <a:t>="http://www.loc.gov/mods/v3" </a:t>
            </a:r>
            <a:r>
              <a:rPr lang="en-US" sz="2400" dirty="0" err="1" smtClean="0"/>
              <a:t>xmlns:xsi</a:t>
            </a:r>
            <a:r>
              <a:rPr lang="en-US" sz="2400" dirty="0" smtClean="0"/>
              <a:t>="http://www.w3.org/2001/XMLSchema-instance" </a:t>
            </a:r>
            <a:r>
              <a:rPr lang="en-US" sz="2400" dirty="0" err="1" smtClean="0"/>
              <a:t>xsi:schemaLocation</a:t>
            </a:r>
            <a:r>
              <a:rPr lang="en-US" sz="2400" dirty="0" smtClean="0"/>
              <a:t>="http://www.loc.gov/mods/v3 http://www.loc.gov/standards/mods/v3/mods-3-3.xsd"&gt;</a:t>
            </a:r>
          </a:p>
          <a:p>
            <a:r>
              <a:rPr lang="en-US" sz="2400" dirty="0" smtClean="0"/>
              <a:t>- &lt;</a:t>
            </a:r>
            <a:r>
              <a:rPr lang="en-US" sz="2400" dirty="0" err="1" smtClean="0"/>
              <a:t>mods</a:t>
            </a:r>
            <a:r>
              <a:rPr lang="en-US" sz="2400" dirty="0" smtClean="0"/>
              <a:t> version="3.3"&gt;</a:t>
            </a:r>
          </a:p>
          <a:p>
            <a:r>
              <a:rPr lang="en-US" sz="2400" dirty="0" smtClean="0"/>
              <a:t>- &lt;</a:t>
            </a:r>
            <a:r>
              <a:rPr lang="en-US" sz="2400" dirty="0" err="1" smtClean="0"/>
              <a:t>titleInfo</a:t>
            </a:r>
            <a:r>
              <a:rPr lang="en-US" sz="2400" dirty="0" smtClean="0"/>
              <a:t>&gt;&lt;title&gt;</a:t>
            </a:r>
            <a:r>
              <a:rPr lang="en-US" sz="2400" dirty="0" err="1" smtClean="0"/>
              <a:t>Zu</a:t>
            </a:r>
            <a:r>
              <a:rPr lang="en-US" sz="2400" dirty="0" smtClean="0"/>
              <a:t> Pseudo-</a:t>
            </a:r>
            <a:r>
              <a:rPr lang="en-US" sz="2400" dirty="0" err="1" smtClean="0"/>
              <a:t>Kallisthenes</a:t>
            </a:r>
            <a:r>
              <a:rPr lang="en-US" sz="2400" dirty="0" smtClean="0"/>
              <a:t>&lt;/title&gt; &lt;/</a:t>
            </a:r>
            <a:r>
              <a:rPr lang="en-US" sz="2400" dirty="0" err="1" smtClean="0"/>
              <a:t>titleInfo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- &lt;name type="personal"&gt;</a:t>
            </a:r>
          </a:p>
          <a:p>
            <a:r>
              <a:rPr lang="en-US" sz="2400" dirty="0" smtClean="0"/>
              <a:t>&lt;</a:t>
            </a:r>
            <a:r>
              <a:rPr lang="en-US" sz="2400" dirty="0" err="1" smtClean="0"/>
              <a:t>namePart</a:t>
            </a:r>
            <a:r>
              <a:rPr lang="en-US" sz="2400" dirty="0" smtClean="0"/>
              <a:t>&gt;Christensen, Heinrich&lt;/</a:t>
            </a:r>
            <a:r>
              <a:rPr lang="en-US" sz="2400" dirty="0" err="1" smtClean="0"/>
              <a:t>namePart</a:t>
            </a:r>
            <a:r>
              <a:rPr lang="en-US" sz="2400" dirty="0" smtClean="0"/>
              <a:t>&gt; &lt;</a:t>
            </a:r>
            <a:r>
              <a:rPr lang="en-US" sz="2400" dirty="0" err="1" smtClean="0"/>
              <a:t>namePart</a:t>
            </a:r>
            <a:r>
              <a:rPr lang="en-US" sz="2400" dirty="0" smtClean="0"/>
              <a:t> type="date"&gt;1849-1912&lt;/</a:t>
            </a:r>
            <a:r>
              <a:rPr lang="en-US" sz="2400" dirty="0" err="1" smtClean="0"/>
              <a:t>namePart</a:t>
            </a:r>
            <a:r>
              <a:rPr lang="en-US" sz="2400" dirty="0" smtClean="0"/>
              <a:t>&gt; </a:t>
            </a:r>
          </a:p>
          <a:p>
            <a:r>
              <a:rPr lang="en-US" sz="2400" dirty="0" smtClean="0"/>
              <a:t>- &lt;role&gt;&lt;</a:t>
            </a:r>
            <a:r>
              <a:rPr lang="en-US" sz="2400" dirty="0" err="1" smtClean="0"/>
              <a:t>roleTerm</a:t>
            </a:r>
            <a:r>
              <a:rPr lang="en-US" sz="2400" dirty="0" smtClean="0"/>
              <a:t> authority="</a:t>
            </a:r>
            <a:r>
              <a:rPr lang="en-US" sz="2400" dirty="0" err="1" smtClean="0"/>
              <a:t>marcrelator</a:t>
            </a:r>
            <a:r>
              <a:rPr lang="en-US" sz="2400" dirty="0" smtClean="0"/>
              <a:t>" type="text"&gt;creator&lt;/</a:t>
            </a:r>
            <a:r>
              <a:rPr lang="en-US" sz="2400" dirty="0" err="1" smtClean="0"/>
              <a:t>roleTerm</a:t>
            </a:r>
            <a:r>
              <a:rPr lang="en-US" sz="2400" dirty="0" smtClean="0"/>
              <a:t>&gt; &lt;/role&gt;</a:t>
            </a:r>
          </a:p>
          <a:p>
            <a:r>
              <a:rPr lang="en-US" sz="2400" dirty="0" smtClean="0"/>
              <a:t>- &lt;role&gt;&lt;</a:t>
            </a:r>
            <a:r>
              <a:rPr lang="en-US" sz="2400" dirty="0" err="1" smtClean="0"/>
              <a:t>roleTerm</a:t>
            </a:r>
            <a:r>
              <a:rPr lang="en-US" sz="2400" dirty="0" smtClean="0"/>
              <a:t> authority="</a:t>
            </a:r>
            <a:r>
              <a:rPr lang="en-US" sz="2400" dirty="0" err="1" smtClean="0"/>
              <a:t>marcrelator</a:t>
            </a:r>
            <a:r>
              <a:rPr lang="en-US" sz="2400" dirty="0" smtClean="0"/>
              <a:t>" type="code"&gt;</a:t>
            </a:r>
            <a:r>
              <a:rPr lang="en-US" sz="2400" dirty="0" err="1" smtClean="0"/>
              <a:t>aut</a:t>
            </a:r>
            <a:r>
              <a:rPr lang="en-US" sz="2400" dirty="0" smtClean="0"/>
              <a:t>&lt;/</a:t>
            </a:r>
            <a:r>
              <a:rPr lang="en-US" sz="2400" dirty="0" err="1" smtClean="0"/>
              <a:t>roleTerm</a:t>
            </a:r>
            <a:r>
              <a:rPr lang="en-US" sz="2400" dirty="0" smtClean="0"/>
              <a:t>&gt; &lt;/role&gt;</a:t>
            </a:r>
          </a:p>
          <a:p>
            <a:r>
              <a:rPr lang="en-US" sz="2400" dirty="0" smtClean="0"/>
              <a:t>  &lt;/name&gt;</a:t>
            </a:r>
          </a:p>
          <a:p>
            <a:r>
              <a:rPr lang="en-US" sz="2400" dirty="0" smtClean="0"/>
              <a:t>  &lt;</a:t>
            </a:r>
            <a:r>
              <a:rPr lang="en-US" sz="2400" dirty="0" err="1" smtClean="0"/>
              <a:t>typeOfResource</a:t>
            </a:r>
            <a:r>
              <a:rPr lang="en-US" sz="2400" dirty="0" smtClean="0"/>
              <a:t>&gt;text&lt;/</a:t>
            </a:r>
            <a:r>
              <a:rPr lang="en-US" sz="2400" dirty="0" err="1" smtClean="0"/>
              <a:t>typeOfResource</a:t>
            </a:r>
            <a:r>
              <a:rPr lang="en-US" sz="2400" dirty="0" smtClean="0"/>
              <a:t>&gt; </a:t>
            </a:r>
          </a:p>
          <a:p>
            <a:r>
              <a:rPr lang="en-US" sz="2400" dirty="0" smtClean="0"/>
              <a:t>  &lt;genre authority="</a:t>
            </a:r>
            <a:r>
              <a:rPr lang="en-US" sz="2400" dirty="0" err="1" smtClean="0"/>
              <a:t>marcgt</a:t>
            </a:r>
            <a:r>
              <a:rPr lang="en-US" sz="2400" dirty="0" smtClean="0"/>
              <a:t>"&gt;biography&lt;/genre&gt; </a:t>
            </a:r>
          </a:p>
          <a:p>
            <a:r>
              <a:rPr lang="en-US" sz="2400" dirty="0" smtClean="0"/>
              <a:t>- &lt;</a:t>
            </a:r>
            <a:r>
              <a:rPr lang="en-US" sz="2400" dirty="0" err="1" smtClean="0"/>
              <a:t>originInfo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- &lt;place&gt;&lt;</a:t>
            </a:r>
            <a:r>
              <a:rPr lang="en-US" sz="2400" dirty="0" err="1" smtClean="0"/>
              <a:t>placeTerm</a:t>
            </a:r>
            <a:r>
              <a:rPr lang="en-US" sz="2400" dirty="0" smtClean="0"/>
              <a:t> authority="</a:t>
            </a:r>
            <a:r>
              <a:rPr lang="en-US" sz="2400" dirty="0" err="1" smtClean="0"/>
              <a:t>marccountry</a:t>
            </a:r>
            <a:r>
              <a:rPr lang="en-US" sz="2400" dirty="0" smtClean="0"/>
              <a:t>" type="code"&gt;</a:t>
            </a:r>
            <a:r>
              <a:rPr lang="en-US" sz="2400" dirty="0" err="1" smtClean="0"/>
              <a:t>gw</a:t>
            </a:r>
            <a:r>
              <a:rPr lang="en-US" sz="2400" dirty="0" smtClean="0"/>
              <a:t>&lt;/</a:t>
            </a:r>
            <a:r>
              <a:rPr lang="en-US" sz="2400" dirty="0" err="1" smtClean="0"/>
              <a:t>placeTerm</a:t>
            </a:r>
            <a:r>
              <a:rPr lang="en-US" sz="2400" dirty="0" smtClean="0"/>
              <a:t>&gt; &lt;/place&gt;</a:t>
            </a:r>
          </a:p>
          <a:p>
            <a:r>
              <a:rPr lang="en-US" sz="2400" dirty="0" smtClean="0"/>
              <a:t>- &lt;place&gt;&lt;</a:t>
            </a:r>
            <a:r>
              <a:rPr lang="en-US" sz="2400" dirty="0" err="1" smtClean="0"/>
              <a:t>placeTerm</a:t>
            </a:r>
            <a:r>
              <a:rPr lang="en-US" sz="2400" dirty="0" smtClean="0"/>
              <a:t> type="text"&gt;Frankfurt am Main&lt;/</a:t>
            </a:r>
            <a:r>
              <a:rPr lang="en-US" sz="2400" dirty="0" err="1" smtClean="0"/>
              <a:t>placeTerm</a:t>
            </a:r>
            <a:r>
              <a:rPr lang="en-US" sz="2400" dirty="0" smtClean="0"/>
              <a:t>&gt; &lt;/place&gt;</a:t>
            </a:r>
          </a:p>
          <a:p>
            <a:r>
              <a:rPr lang="en-US" sz="2400" dirty="0" smtClean="0"/>
              <a:t>  &lt;publisher&gt;J. D. </a:t>
            </a:r>
            <a:r>
              <a:rPr lang="en-US" sz="2400" dirty="0" err="1" smtClean="0"/>
              <a:t>Sauerländers</a:t>
            </a:r>
            <a:r>
              <a:rPr lang="en-US" sz="2400" dirty="0" smtClean="0"/>
              <a:t> </a:t>
            </a:r>
            <a:r>
              <a:rPr lang="en-US" sz="2400" dirty="0" err="1" smtClean="0"/>
              <a:t>Verlag</a:t>
            </a:r>
            <a:r>
              <a:rPr lang="en-US" sz="2400" dirty="0" smtClean="0"/>
              <a:t>&lt;/publisher&gt; </a:t>
            </a:r>
          </a:p>
          <a:p>
            <a:r>
              <a:rPr lang="en-US" sz="2400" dirty="0" smtClean="0"/>
              <a:t>  &lt;</a:t>
            </a:r>
            <a:r>
              <a:rPr lang="en-US" sz="2400" dirty="0" err="1" smtClean="0"/>
              <a:t>dateIssued</a:t>
            </a:r>
            <a:r>
              <a:rPr lang="en-US" sz="2400" dirty="0" smtClean="0"/>
              <a:t>&gt;1899]&lt;/</a:t>
            </a:r>
            <a:r>
              <a:rPr lang="en-US" sz="2400" dirty="0" err="1" smtClean="0"/>
              <a:t>dateIssued</a:t>
            </a:r>
            <a:r>
              <a:rPr lang="en-US" sz="2400" dirty="0" smtClean="0"/>
              <a:t>&gt; </a:t>
            </a:r>
          </a:p>
          <a:p>
            <a:r>
              <a:rPr lang="en-US" sz="2400" dirty="0" smtClean="0"/>
              <a:t>  &lt;issuance&gt;monographic&lt;/issuance&gt; </a:t>
            </a:r>
          </a:p>
          <a:p>
            <a:r>
              <a:rPr lang="en-US" sz="2400" dirty="0" smtClean="0"/>
              <a:t>  &lt;/</a:t>
            </a:r>
            <a:r>
              <a:rPr lang="en-US" sz="2400" dirty="0" err="1" smtClean="0"/>
              <a:t>originInfo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- &lt;language&gt;&lt;</a:t>
            </a:r>
            <a:r>
              <a:rPr lang="en-US" sz="2400" dirty="0" err="1" smtClean="0"/>
              <a:t>languageTerm</a:t>
            </a:r>
            <a:r>
              <a:rPr lang="en-US" sz="2400" dirty="0" smtClean="0"/>
              <a:t> authority="iso639-2b" type="code"&gt;</a:t>
            </a:r>
            <a:r>
              <a:rPr lang="en-US" sz="2400" dirty="0" err="1" smtClean="0"/>
              <a:t>ger</a:t>
            </a:r>
            <a:r>
              <a:rPr lang="en-US" sz="2400" dirty="0" smtClean="0"/>
              <a:t>&lt;/</a:t>
            </a:r>
            <a:r>
              <a:rPr lang="en-US" sz="2400" dirty="0" err="1" smtClean="0"/>
              <a:t>languageTerm</a:t>
            </a:r>
            <a:r>
              <a:rPr lang="en-US" sz="2400" dirty="0" smtClean="0"/>
              <a:t>&gt; &lt;/language&gt;</a:t>
            </a:r>
          </a:p>
          <a:p>
            <a:r>
              <a:rPr lang="en-US" sz="2400" dirty="0" smtClean="0"/>
              <a:t>- &lt;</a:t>
            </a:r>
            <a:r>
              <a:rPr lang="en-US" sz="2400" dirty="0" err="1" smtClean="0"/>
              <a:t>physicalDescription</a:t>
            </a:r>
            <a:r>
              <a:rPr lang="en-US" sz="2400" dirty="0" smtClean="0"/>
              <a:t>&gt;&lt;extent&gt;Str. 135-143 ; 21 cm.&lt;/extent&gt; &lt;/</a:t>
            </a:r>
            <a:r>
              <a:rPr lang="en-US" sz="2400" dirty="0" err="1" smtClean="0"/>
              <a:t>physicalDescription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  &lt;note type="statement of responsibility"&gt;H. Christensen.&lt;/note&gt; </a:t>
            </a:r>
          </a:p>
          <a:p>
            <a:r>
              <a:rPr lang="en-US" sz="2400" dirty="0" smtClean="0"/>
              <a:t>  &lt;note type="original version"&gt;P. o.: </a:t>
            </a:r>
            <a:r>
              <a:rPr lang="en-US" sz="2400" dirty="0" err="1" smtClean="0"/>
              <a:t>Sonder-Abdruck</a:t>
            </a:r>
            <a:r>
              <a:rPr lang="en-US" sz="2400" dirty="0" smtClean="0"/>
              <a:t> </a:t>
            </a:r>
            <a:r>
              <a:rPr lang="en-US" sz="2400" dirty="0" err="1" smtClean="0"/>
              <a:t>aus</a:t>
            </a:r>
            <a:r>
              <a:rPr lang="en-US" sz="2400" dirty="0" smtClean="0"/>
              <a:t> </a:t>
            </a:r>
            <a:r>
              <a:rPr lang="en-US" sz="2400" dirty="0" err="1" smtClean="0"/>
              <a:t>dem</a:t>
            </a:r>
            <a:r>
              <a:rPr lang="en-US" sz="2400" dirty="0" smtClean="0"/>
              <a:t> </a:t>
            </a:r>
            <a:r>
              <a:rPr lang="en-US" sz="2400" dirty="0" err="1" smtClean="0"/>
              <a:t>Rheinischen</a:t>
            </a:r>
            <a:r>
              <a:rPr lang="en-US" sz="2400" dirty="0" smtClean="0"/>
              <a:t> Museum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Philologie</a:t>
            </a:r>
            <a:r>
              <a:rPr lang="en-US" sz="2400" dirty="0" smtClean="0"/>
              <a:t>. </a:t>
            </a:r>
            <a:r>
              <a:rPr lang="en-US" sz="2400" dirty="0" err="1" smtClean="0"/>
              <a:t>Neue</a:t>
            </a:r>
            <a:r>
              <a:rPr lang="en-US" sz="2400" dirty="0" smtClean="0"/>
              <a:t> </a:t>
            </a:r>
            <a:r>
              <a:rPr lang="en-US" sz="2400" dirty="0" err="1" smtClean="0"/>
              <a:t>Folge</a:t>
            </a:r>
            <a:r>
              <a:rPr lang="en-US" sz="2400" dirty="0" smtClean="0"/>
              <a:t>. Bd. 54.&lt;/note&gt; </a:t>
            </a:r>
          </a:p>
          <a:p>
            <a:r>
              <a:rPr lang="en-US" sz="2400" dirty="0" smtClean="0"/>
              <a:t>  &lt;note type="ownership"&gt;</a:t>
            </a:r>
            <a:r>
              <a:rPr lang="en-US" sz="2400" dirty="0" err="1" smtClean="0"/>
              <a:t>Ekslibris</a:t>
            </a:r>
            <a:r>
              <a:rPr lang="en-US" sz="2400" dirty="0" smtClean="0"/>
              <a:t> Dr Heinrich Christensen, ПБ4 127. 70036&lt;/note&gt; </a:t>
            </a:r>
          </a:p>
          <a:p>
            <a:r>
              <a:rPr lang="en-US" sz="2400" dirty="0" smtClean="0"/>
              <a:t>- &lt;subject&gt; &lt;name type="personal"&gt;&lt;</a:t>
            </a:r>
            <a:r>
              <a:rPr lang="en-US" sz="2400" dirty="0" err="1" smtClean="0"/>
              <a:t>namePart</a:t>
            </a:r>
            <a:r>
              <a:rPr lang="en-US" sz="2400" dirty="0" smtClean="0"/>
              <a:t>&gt;Alexander Magnus&lt;/</a:t>
            </a:r>
            <a:r>
              <a:rPr lang="en-US" sz="2400" dirty="0" err="1" smtClean="0"/>
              <a:t>namePart</a:t>
            </a:r>
            <a:r>
              <a:rPr lang="en-US" sz="2400" dirty="0" smtClean="0"/>
              <a:t>&gt; &lt;</a:t>
            </a:r>
            <a:r>
              <a:rPr lang="en-US" sz="2400" dirty="0" err="1" smtClean="0"/>
              <a:t>namePart</a:t>
            </a:r>
            <a:r>
              <a:rPr lang="en-US" sz="2400" dirty="0" smtClean="0"/>
              <a:t> type="date"&gt;356-323pne&lt;/</a:t>
            </a:r>
            <a:r>
              <a:rPr lang="en-US" sz="2400" dirty="0" err="1" smtClean="0"/>
              <a:t>namePart</a:t>
            </a:r>
            <a:r>
              <a:rPr lang="en-US" sz="2400" dirty="0" smtClean="0"/>
              <a:t>&gt; &lt;/name&gt;&lt;/subject&gt;</a:t>
            </a:r>
          </a:p>
          <a:p>
            <a:r>
              <a:rPr lang="en-US" sz="2400" dirty="0" smtClean="0"/>
              <a:t>- &lt;subject&gt;&lt;</a:t>
            </a:r>
            <a:r>
              <a:rPr lang="en-US" sz="2400" dirty="0" err="1" smtClean="0"/>
              <a:t>titleInfo</a:t>
            </a:r>
            <a:r>
              <a:rPr lang="en-US" sz="2400" dirty="0" smtClean="0"/>
              <a:t>&gt;&lt;title&gt;</a:t>
            </a:r>
            <a:r>
              <a:rPr lang="en-US" sz="2400" dirty="0" err="1" smtClean="0"/>
              <a:t>Aleksandrida</a:t>
            </a:r>
            <a:r>
              <a:rPr lang="en-US" sz="2400" dirty="0" smtClean="0"/>
              <a:t>&lt;/title&gt; &lt;/</a:t>
            </a:r>
            <a:r>
              <a:rPr lang="en-US" sz="2400" dirty="0" err="1" smtClean="0"/>
              <a:t>titleInfo</a:t>
            </a:r>
            <a:r>
              <a:rPr lang="en-US" sz="2400" dirty="0" smtClean="0"/>
              <a:t>&gt;&lt;/subject&gt;</a:t>
            </a:r>
          </a:p>
          <a:p>
            <a:r>
              <a:rPr lang="en-US" sz="2400" dirty="0" smtClean="0"/>
              <a:t>- &lt;</a:t>
            </a:r>
            <a:r>
              <a:rPr lang="en-US" sz="2400" dirty="0" err="1" smtClean="0"/>
              <a:t>relatedItem</a:t>
            </a:r>
            <a:r>
              <a:rPr lang="en-US" sz="2400" dirty="0" smtClean="0"/>
              <a:t> type="original"&gt;&lt;name&gt;&lt;</a:t>
            </a:r>
            <a:r>
              <a:rPr lang="en-US" sz="2400" dirty="0" err="1" smtClean="0"/>
              <a:t>namePart</a:t>
            </a:r>
            <a:r>
              <a:rPr lang="en-US" sz="2400" dirty="0" smtClean="0"/>
              <a:t>&gt;</a:t>
            </a:r>
            <a:r>
              <a:rPr lang="en-US" sz="2400" dirty="0" err="1" smtClean="0"/>
              <a:t>Sonder-Abdruck</a:t>
            </a:r>
            <a:r>
              <a:rPr lang="en-US" sz="2400" dirty="0" smtClean="0"/>
              <a:t> </a:t>
            </a:r>
            <a:r>
              <a:rPr lang="en-US" sz="2400" dirty="0" err="1" smtClean="0"/>
              <a:t>aus</a:t>
            </a:r>
            <a:r>
              <a:rPr lang="en-US" sz="2400" dirty="0" smtClean="0"/>
              <a:t> </a:t>
            </a:r>
            <a:r>
              <a:rPr lang="en-US" sz="2400" dirty="0" err="1" smtClean="0"/>
              <a:t>dem</a:t>
            </a:r>
            <a:r>
              <a:rPr lang="en-US" sz="2400" dirty="0" smtClean="0"/>
              <a:t> </a:t>
            </a:r>
            <a:r>
              <a:rPr lang="en-US" sz="2400" dirty="0" err="1" smtClean="0"/>
              <a:t>Rheinischen</a:t>
            </a:r>
            <a:r>
              <a:rPr lang="en-US" sz="2400" dirty="0" smtClean="0"/>
              <a:t> Museum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Philologie</a:t>
            </a:r>
            <a:r>
              <a:rPr lang="en-US" sz="2400" dirty="0" smtClean="0"/>
              <a:t>. </a:t>
            </a:r>
            <a:r>
              <a:rPr lang="en-US" sz="2400" dirty="0" err="1" smtClean="0"/>
              <a:t>Neue</a:t>
            </a:r>
            <a:r>
              <a:rPr lang="en-US" sz="2400" dirty="0" smtClean="0"/>
              <a:t> </a:t>
            </a:r>
            <a:r>
              <a:rPr lang="en-US" sz="2400" dirty="0" err="1" smtClean="0"/>
              <a:t>Folge</a:t>
            </a:r>
            <a:r>
              <a:rPr lang="en-US" sz="2400" dirty="0" smtClean="0"/>
              <a:t>. Bd. 54.&lt;/</a:t>
            </a:r>
            <a:r>
              <a:rPr lang="en-US" sz="2400" dirty="0" err="1" smtClean="0"/>
              <a:t>namePart</a:t>
            </a:r>
            <a:r>
              <a:rPr lang="en-US" sz="2400" dirty="0" smtClean="0"/>
              <a:t>&gt; &lt;/name&gt;&lt;/</a:t>
            </a:r>
            <a:r>
              <a:rPr lang="en-US" sz="2400" dirty="0" err="1" smtClean="0"/>
              <a:t>relatedItem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  &lt;identifier type="</a:t>
            </a:r>
            <a:r>
              <a:rPr lang="en-US" sz="2400" dirty="0" err="1" smtClean="0"/>
              <a:t>uri</a:t>
            </a:r>
            <a:r>
              <a:rPr lang="en-US" sz="2400" dirty="0" smtClean="0"/>
              <a:t>"&gt;http://phaidrabg.bg.ac.rs/o:654&lt;/identifier&gt; </a:t>
            </a:r>
          </a:p>
          <a:p>
            <a:r>
              <a:rPr lang="en-US" sz="2400" dirty="0" smtClean="0"/>
              <a:t>- &lt;</a:t>
            </a:r>
            <a:r>
              <a:rPr lang="en-US" sz="2400" dirty="0" err="1" smtClean="0"/>
              <a:t>relatedItem</a:t>
            </a:r>
            <a:r>
              <a:rPr lang="en-US" sz="2400" dirty="0" smtClean="0"/>
              <a:t>&gt; &lt;location&gt; &lt;</a:t>
            </a:r>
            <a:r>
              <a:rPr lang="en-US" sz="2400" dirty="0" err="1" smtClean="0"/>
              <a:t>url</a:t>
            </a:r>
            <a:r>
              <a:rPr lang="en-US" sz="2400" dirty="0" smtClean="0"/>
              <a:t> </a:t>
            </a:r>
            <a:r>
              <a:rPr lang="en-US" sz="2400" dirty="0" err="1" smtClean="0"/>
              <a:t>displayLabel</a:t>
            </a:r>
            <a:r>
              <a:rPr lang="en-US" sz="2400" dirty="0" smtClean="0"/>
              <a:t>="electronic resource"&gt;http://phaidrabg.bg.ac.rs/o:654&lt;/url&gt; &lt;/location&gt;&lt;/</a:t>
            </a:r>
            <a:r>
              <a:rPr lang="en-US" sz="2400" dirty="0" err="1" smtClean="0"/>
              <a:t>relatedItem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- &lt;</a:t>
            </a:r>
            <a:r>
              <a:rPr lang="en-US" sz="2400" dirty="0" err="1" smtClean="0"/>
              <a:t>recordInfo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  &lt;</a:t>
            </a:r>
            <a:r>
              <a:rPr lang="en-US" sz="2400" dirty="0" err="1" smtClean="0"/>
              <a:t>descriptionStandard</a:t>
            </a:r>
            <a:r>
              <a:rPr lang="en-US" sz="2400" dirty="0" smtClean="0"/>
              <a:t>&gt;</a:t>
            </a:r>
            <a:r>
              <a:rPr lang="en-US" sz="2400" dirty="0" err="1" smtClean="0"/>
              <a:t>ppiak</a:t>
            </a:r>
            <a:r>
              <a:rPr lang="en-US" sz="2400" dirty="0" smtClean="0"/>
              <a:t>&lt;/</a:t>
            </a:r>
            <a:r>
              <a:rPr lang="en-US" sz="2400" dirty="0" err="1" smtClean="0"/>
              <a:t>descriptionStandard</a:t>
            </a:r>
            <a:r>
              <a:rPr lang="en-US" sz="2400" dirty="0" smtClean="0"/>
              <a:t>&gt; </a:t>
            </a:r>
          </a:p>
          <a:p>
            <a:r>
              <a:rPr lang="en-US" sz="2400" dirty="0" smtClean="0"/>
              <a:t>  &lt;</a:t>
            </a:r>
            <a:r>
              <a:rPr lang="en-US" sz="2400" dirty="0" err="1" smtClean="0"/>
              <a:t>recordContentSource</a:t>
            </a:r>
            <a:r>
              <a:rPr lang="en-US" sz="2400" dirty="0" smtClean="0"/>
              <a:t> authority="</a:t>
            </a:r>
            <a:r>
              <a:rPr lang="en-US" sz="2400" dirty="0" err="1" smtClean="0"/>
              <a:t>marcorg</a:t>
            </a:r>
            <a:r>
              <a:rPr lang="en-US" sz="2400" dirty="0" smtClean="0"/>
              <a:t>"&gt;UBSM&lt;/</a:t>
            </a:r>
            <a:r>
              <a:rPr lang="en-US" sz="2400" dirty="0" err="1" smtClean="0"/>
              <a:t>recordContentSource</a:t>
            </a:r>
            <a:r>
              <a:rPr lang="en-US" sz="2400" dirty="0" smtClean="0"/>
              <a:t>&gt; </a:t>
            </a:r>
          </a:p>
          <a:p>
            <a:r>
              <a:rPr lang="en-US" sz="2400" dirty="0" smtClean="0"/>
              <a:t>  &lt;</a:t>
            </a:r>
            <a:r>
              <a:rPr lang="en-US" sz="2400" dirty="0" err="1" smtClean="0"/>
              <a:t>recordCreationDate</a:t>
            </a:r>
            <a:r>
              <a:rPr lang="en-US" sz="2400" dirty="0" smtClean="0"/>
              <a:t> encoding="marc"&gt;101227&lt;/</a:t>
            </a:r>
            <a:r>
              <a:rPr lang="en-US" sz="2400" dirty="0" err="1" smtClean="0"/>
              <a:t>recordCreationDate</a:t>
            </a:r>
            <a:r>
              <a:rPr lang="en-US" sz="2400" dirty="0" smtClean="0"/>
              <a:t>&gt; </a:t>
            </a:r>
          </a:p>
          <a:p>
            <a:r>
              <a:rPr lang="en-US" sz="2400" dirty="0" smtClean="0"/>
              <a:t>  &lt;</a:t>
            </a:r>
            <a:r>
              <a:rPr lang="en-US" sz="2400" dirty="0" err="1" smtClean="0"/>
              <a:t>recordChangeDate</a:t>
            </a:r>
            <a:r>
              <a:rPr lang="en-US" sz="2400" dirty="0" smtClean="0"/>
              <a:t> encoding="iso8601"&gt;20120517000000.0&lt;/</a:t>
            </a:r>
            <a:r>
              <a:rPr lang="en-US" sz="2400" dirty="0" err="1" smtClean="0"/>
              <a:t>recordChangeDate</a:t>
            </a:r>
            <a:r>
              <a:rPr lang="en-US" sz="2400" dirty="0" smtClean="0"/>
              <a:t>&gt; </a:t>
            </a:r>
          </a:p>
          <a:p>
            <a:r>
              <a:rPr lang="en-US" sz="2400" dirty="0" smtClean="0"/>
              <a:t>  &lt;</a:t>
            </a:r>
            <a:r>
              <a:rPr lang="en-US" sz="2400" dirty="0" err="1" smtClean="0"/>
              <a:t>recordIdentifier</a:t>
            </a:r>
            <a:r>
              <a:rPr lang="en-US" sz="2400" dirty="0" smtClean="0"/>
              <a:t> source="RS-</a:t>
            </a:r>
            <a:r>
              <a:rPr lang="en-US" sz="2400" dirty="0" err="1" smtClean="0"/>
              <a:t>BgCOB</a:t>
            </a:r>
            <a:r>
              <a:rPr lang="en-US" sz="2400" dirty="0" smtClean="0"/>
              <a:t>"&gt;37406223&lt;/</a:t>
            </a:r>
            <a:r>
              <a:rPr lang="en-US" sz="2400" dirty="0" err="1" smtClean="0"/>
              <a:t>recordIdentifier</a:t>
            </a:r>
            <a:r>
              <a:rPr lang="en-US" sz="2400" dirty="0" smtClean="0"/>
              <a:t>&gt; </a:t>
            </a:r>
          </a:p>
          <a:p>
            <a:r>
              <a:rPr lang="en-US" sz="2400" dirty="0" smtClean="0"/>
              <a:t>  &lt;</a:t>
            </a:r>
            <a:r>
              <a:rPr lang="en-US" sz="2400" dirty="0" err="1" smtClean="0"/>
              <a:t>recordOrigin</a:t>
            </a:r>
            <a:r>
              <a:rPr lang="en-US" sz="2400" dirty="0" smtClean="0"/>
              <a:t>&gt;Converted from MARCXML to MODS version 3.3 using MARC21slim2MODS3-3.xsl (Revision 1.50)&lt;/</a:t>
            </a:r>
            <a:r>
              <a:rPr lang="en-US" sz="2400" dirty="0" err="1" smtClean="0"/>
              <a:t>recordOrigin</a:t>
            </a:r>
            <a:r>
              <a:rPr lang="en-US" sz="2400" dirty="0" smtClean="0"/>
              <a:t>&gt; </a:t>
            </a:r>
          </a:p>
          <a:p>
            <a:r>
              <a:rPr lang="en-US" sz="2400" dirty="0" smtClean="0"/>
              <a:t>- &lt;</a:t>
            </a:r>
            <a:r>
              <a:rPr lang="en-US" sz="2400" dirty="0" err="1" smtClean="0"/>
              <a:t>languageOfCataloging</a:t>
            </a:r>
            <a:r>
              <a:rPr lang="en-US" sz="2400" dirty="0" smtClean="0"/>
              <a:t>&gt;&lt;</a:t>
            </a:r>
            <a:r>
              <a:rPr lang="en-US" sz="2400" dirty="0" err="1" smtClean="0"/>
              <a:t>languageTerm</a:t>
            </a:r>
            <a:r>
              <a:rPr lang="en-US" sz="2400" dirty="0" smtClean="0"/>
              <a:t> authority="iso639-2b" type="code"&gt;</a:t>
            </a:r>
            <a:r>
              <a:rPr lang="en-US" sz="2400" dirty="0" err="1" smtClean="0"/>
              <a:t>srp</a:t>
            </a:r>
            <a:r>
              <a:rPr lang="en-US" sz="2400" dirty="0" smtClean="0"/>
              <a:t>&lt;/</a:t>
            </a:r>
            <a:r>
              <a:rPr lang="en-US" sz="2400" dirty="0" err="1" smtClean="0"/>
              <a:t>languageTerm</a:t>
            </a:r>
            <a:r>
              <a:rPr lang="en-US" sz="2400" dirty="0" smtClean="0"/>
              <a:t>&gt; &lt;/</a:t>
            </a:r>
            <a:r>
              <a:rPr lang="en-US" sz="2400" dirty="0" err="1" smtClean="0"/>
              <a:t>languageOfCataloging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  &lt;/</a:t>
            </a:r>
            <a:r>
              <a:rPr lang="en-US" sz="2400" dirty="0" err="1" smtClean="0"/>
              <a:t>recordInfo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  &lt;/</a:t>
            </a:r>
            <a:r>
              <a:rPr lang="en-US" sz="2400" dirty="0" err="1" smtClean="0"/>
              <a:t>mods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  &lt;/</a:t>
            </a:r>
            <a:r>
              <a:rPr lang="en-US" sz="2400" dirty="0" err="1" smtClean="0"/>
              <a:t>modsCollection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 </a:t>
            </a:r>
          </a:p>
          <a:p>
            <a:endParaRPr lang="sr-Cyrl-R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642918"/>
            <a:ext cx="8821644" cy="609845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dc:collection</a:t>
            </a:r>
            <a:r>
              <a:rPr lang="en-US" dirty="0" smtClean="0"/>
              <a:t> </a:t>
            </a:r>
            <a:r>
              <a:rPr lang="en-US" dirty="0" err="1" smtClean="0"/>
              <a:t>xmlns:dc</a:t>
            </a:r>
            <a:r>
              <a:rPr lang="en-US" dirty="0" smtClean="0"/>
              <a:t>="http://purl.org/dc/elements/1.1/" </a:t>
            </a:r>
            <a:r>
              <a:rPr lang="en-US" dirty="0" err="1" smtClean="0"/>
              <a:t>xmlns:xsi</a:t>
            </a:r>
            <a:r>
              <a:rPr lang="en-US" dirty="0" smtClean="0"/>
              <a:t>="http://www.w3.org/2001/XMLSchema-instance" </a:t>
            </a:r>
            <a:r>
              <a:rPr lang="en-US" dirty="0" err="1" smtClean="0"/>
              <a:t>xmlns:dcterms</a:t>
            </a:r>
            <a:r>
              <a:rPr lang="en-US" dirty="0" smtClean="0"/>
              <a:t>="http://purl.org/dc/terms/"&gt;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dc:dc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dc:title</a:t>
            </a:r>
            <a:r>
              <a:rPr lang="en-US" dirty="0" smtClean="0"/>
              <a:t>&gt;</a:t>
            </a:r>
            <a:r>
              <a:rPr lang="en-US" dirty="0" err="1" smtClean="0"/>
              <a:t>Zu</a:t>
            </a:r>
            <a:r>
              <a:rPr lang="en-US" dirty="0" smtClean="0"/>
              <a:t> Pseudo-</a:t>
            </a:r>
            <a:r>
              <a:rPr lang="en-US" dirty="0" err="1" smtClean="0"/>
              <a:t>Kallisthenes</a:t>
            </a:r>
            <a:r>
              <a:rPr lang="en-US" dirty="0" smtClean="0"/>
              <a:t> / H. Christensen.&lt;/</a:t>
            </a:r>
            <a:r>
              <a:rPr lang="en-US" dirty="0" err="1" smtClean="0"/>
              <a:t>dc:title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dc:creator</a:t>
            </a:r>
            <a:r>
              <a:rPr lang="en-US" dirty="0" smtClean="0"/>
              <a:t>&gt;Christensen, Heinrich, 1849-1912. (</a:t>
            </a:r>
            <a:r>
              <a:rPr lang="en-US" dirty="0" err="1" smtClean="0"/>
              <a:t>aut</a:t>
            </a:r>
            <a:r>
              <a:rPr lang="en-US" dirty="0" smtClean="0"/>
              <a:t>)&lt;/</a:t>
            </a:r>
            <a:r>
              <a:rPr lang="en-US" dirty="0" err="1" smtClean="0"/>
              <a:t>dc:creator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dc:type</a:t>
            </a:r>
            <a:r>
              <a:rPr lang="en-US" dirty="0" smtClean="0"/>
              <a:t>&gt;monograph&lt;/</a:t>
            </a:r>
            <a:r>
              <a:rPr lang="en-US" dirty="0" err="1" smtClean="0"/>
              <a:t>dc:type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dc:type</a:t>
            </a:r>
            <a:r>
              <a:rPr lang="en-US" dirty="0" smtClean="0"/>
              <a:t>&gt;text&lt;/</a:t>
            </a:r>
            <a:r>
              <a:rPr lang="en-US" dirty="0" err="1" smtClean="0"/>
              <a:t>dc:type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dc:type</a:t>
            </a:r>
            <a:r>
              <a:rPr lang="en-US" dirty="0" smtClean="0"/>
              <a:t> </a:t>
            </a:r>
            <a:r>
              <a:rPr lang="en-US" dirty="0" err="1" smtClean="0"/>
              <a:t>xsi:type</a:t>
            </a:r>
            <a:r>
              <a:rPr lang="en-US" dirty="0" smtClean="0"/>
              <a:t>="</a:t>
            </a:r>
            <a:r>
              <a:rPr lang="en-US" dirty="0" err="1" smtClean="0"/>
              <a:t>dcterms:DCMIType</a:t>
            </a:r>
            <a:r>
              <a:rPr lang="en-US" dirty="0" smtClean="0"/>
              <a:t>"&gt;Text&lt;/</a:t>
            </a:r>
            <a:r>
              <a:rPr lang="en-US" dirty="0" err="1" smtClean="0"/>
              <a:t>dc:type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dc:publisher</a:t>
            </a:r>
            <a:r>
              <a:rPr lang="en-US" dirty="0" smtClean="0"/>
              <a:t>&gt;[Frankfurt am Main : J. D. </a:t>
            </a:r>
            <a:r>
              <a:rPr lang="en-US" dirty="0" err="1" smtClean="0"/>
              <a:t>Sauerländers</a:t>
            </a:r>
            <a:r>
              <a:rPr lang="en-US" dirty="0" smtClean="0"/>
              <a:t> </a:t>
            </a:r>
            <a:r>
              <a:rPr lang="en-US" dirty="0" err="1" smtClean="0"/>
              <a:t>Verlag</a:t>
            </a:r>
            <a:r>
              <a:rPr lang="en-US" dirty="0" smtClean="0"/>
              <a:t>,&lt;/</a:t>
            </a:r>
            <a:r>
              <a:rPr lang="en-US" dirty="0" err="1" smtClean="0"/>
              <a:t>dc:publisher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dcterms:issued</a:t>
            </a:r>
            <a:r>
              <a:rPr lang="en-US" dirty="0" smtClean="0"/>
              <a:t>&gt;1899]&lt;/</a:t>
            </a:r>
            <a:r>
              <a:rPr lang="en-US" dirty="0" err="1" smtClean="0"/>
              <a:t>dcterms:issued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dc:date</a:t>
            </a:r>
            <a:r>
              <a:rPr lang="en-US" dirty="0" smtClean="0"/>
              <a:t> </a:t>
            </a:r>
            <a:r>
              <a:rPr lang="en-US" dirty="0" err="1" smtClean="0"/>
              <a:t>xsi:type</a:t>
            </a:r>
            <a:r>
              <a:rPr lang="en-US" dirty="0" smtClean="0"/>
              <a:t>="dcterms:W3CDTF"&gt;1899&lt;/</a:t>
            </a:r>
            <a:r>
              <a:rPr lang="en-US" dirty="0" err="1" smtClean="0"/>
              <a:t>dc:date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dc:format</a:t>
            </a:r>
            <a:r>
              <a:rPr lang="en-US" dirty="0" smtClean="0"/>
              <a:t>&gt;Str. 135-143 ; 21 cm.&lt;/</a:t>
            </a:r>
            <a:r>
              <a:rPr lang="en-US" dirty="0" err="1" smtClean="0"/>
              <a:t>dc:format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dc:description</a:t>
            </a:r>
            <a:r>
              <a:rPr lang="en-US" dirty="0" smtClean="0"/>
              <a:t>&gt;</a:t>
            </a:r>
          </a:p>
          <a:p>
            <a:r>
              <a:rPr lang="en-US" dirty="0" err="1" smtClean="0"/>
              <a:t>Sonder-Abdruck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Rheinischen</a:t>
            </a:r>
            <a:r>
              <a:rPr lang="en-US" dirty="0" smtClean="0"/>
              <a:t> Museum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Philologie</a:t>
            </a:r>
            <a:r>
              <a:rPr lang="en-US" dirty="0" smtClean="0"/>
              <a:t>.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Folge</a:t>
            </a:r>
            <a:r>
              <a:rPr lang="en-US" dirty="0" smtClean="0"/>
              <a:t>. Bd. 54.</a:t>
            </a:r>
          </a:p>
          <a:p>
            <a:r>
              <a:rPr lang="en-US" dirty="0" smtClean="0"/>
              <a:t>&lt;/</a:t>
            </a:r>
            <a:r>
              <a:rPr lang="en-US" dirty="0" err="1" smtClean="0"/>
              <a:t>dc:description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dc:description</a:t>
            </a:r>
            <a:r>
              <a:rPr lang="en-US" dirty="0" smtClean="0"/>
              <a:t>&gt;</a:t>
            </a:r>
            <a:r>
              <a:rPr lang="en-US" dirty="0" err="1" smtClean="0"/>
              <a:t>Ekslibris</a:t>
            </a:r>
            <a:r>
              <a:rPr lang="en-US" dirty="0" smtClean="0"/>
              <a:t> Dr Heinrich Christensen, </a:t>
            </a:r>
            <a:r>
              <a:rPr lang="sr-Cyrl-RS" dirty="0" smtClean="0"/>
              <a:t>ПБ4 127.&lt;/</a:t>
            </a:r>
            <a:r>
              <a:rPr lang="en-US" dirty="0" err="1" smtClean="0"/>
              <a:t>dc:description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dc:subject</a:t>
            </a:r>
            <a:r>
              <a:rPr lang="en-US" dirty="0" smtClean="0"/>
              <a:t>&gt;Alexander Magnus, 356-323pne&lt;/</a:t>
            </a:r>
            <a:r>
              <a:rPr lang="en-US" dirty="0" err="1" smtClean="0"/>
              <a:t>dc:subject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dc:subject</a:t>
            </a:r>
            <a:r>
              <a:rPr lang="en-US" dirty="0" smtClean="0"/>
              <a:t>&gt;</a:t>
            </a:r>
            <a:r>
              <a:rPr lang="en-US" dirty="0" err="1" smtClean="0"/>
              <a:t>Aleksandrida</a:t>
            </a:r>
            <a:r>
              <a:rPr lang="en-US" dirty="0" smtClean="0"/>
              <a:t>&lt;/</a:t>
            </a:r>
            <a:r>
              <a:rPr lang="en-US" dirty="0" err="1" smtClean="0"/>
              <a:t>dc:subject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dc:identifier</a:t>
            </a:r>
            <a:r>
              <a:rPr lang="en-US" dirty="0" smtClean="0"/>
              <a:t> </a:t>
            </a:r>
            <a:r>
              <a:rPr lang="en-US" dirty="0" err="1" smtClean="0"/>
              <a:t>xsi:type</a:t>
            </a:r>
            <a:r>
              <a:rPr lang="en-US" dirty="0" smtClean="0"/>
              <a:t>="</a:t>
            </a:r>
            <a:r>
              <a:rPr lang="en-US" dirty="0" err="1" smtClean="0"/>
              <a:t>dcterms:URI</a:t>
            </a:r>
            <a:r>
              <a:rPr lang="en-US" dirty="0" smtClean="0"/>
              <a:t>"&gt;http://phaidrabg.bg.ac.rs/o:654&lt;/dc:identifier&gt;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dc:identifier</a:t>
            </a:r>
            <a:r>
              <a:rPr lang="en-US" dirty="0" smtClean="0"/>
              <a:t>&gt;37406223&lt;/</a:t>
            </a:r>
            <a:r>
              <a:rPr lang="en-US" dirty="0" err="1" smtClean="0"/>
              <a:t>dc:identifier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&lt;/</a:t>
            </a:r>
            <a:r>
              <a:rPr lang="en-US" dirty="0" err="1" smtClean="0"/>
              <a:t>dc:dc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&lt;/</a:t>
            </a:r>
            <a:r>
              <a:rPr lang="en-US" dirty="0" err="1" smtClean="0"/>
              <a:t>dc:collection</a:t>
            </a:r>
            <a:r>
              <a:rPr lang="en-US" dirty="0" smtClean="0"/>
              <a:t>&gt;</a:t>
            </a:r>
          </a:p>
          <a:p>
            <a:endParaRPr lang="sr-Cyrl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Портали / Репозиторијуми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dirty="0" smtClean="0"/>
          </a:p>
          <a:p>
            <a:r>
              <a:rPr lang="sr-Cyrl-RS" dirty="0" smtClean="0"/>
              <a:t>Како пронаћи тражену информацију?</a:t>
            </a:r>
          </a:p>
          <a:p>
            <a:endParaRPr lang="sr-Latn-RS" dirty="0" smtClean="0"/>
          </a:p>
          <a:p>
            <a:r>
              <a:rPr lang="en-US" dirty="0" smtClean="0"/>
              <a:t>Google </a:t>
            </a:r>
            <a:r>
              <a:rPr lang="sr-Cyrl-RS" dirty="0" smtClean="0"/>
              <a:t>/ Еуропеана</a:t>
            </a:r>
            <a:r>
              <a:rPr lang="sr-Latn-RS" dirty="0" smtClean="0"/>
              <a:t> </a:t>
            </a:r>
            <a:r>
              <a:rPr lang="en-US" sz="2000" dirty="0" smtClean="0">
                <a:hlinkClick r:id="rId3"/>
              </a:rPr>
              <a:t>http://www.europeana.eu/portal/</a:t>
            </a:r>
            <a:endParaRPr lang="sr-Latn-RS" sz="2000" dirty="0" smtClean="0"/>
          </a:p>
          <a:p>
            <a:endParaRPr lang="sr-Latn-RS" dirty="0" smtClean="0"/>
          </a:p>
          <a:p>
            <a:r>
              <a:rPr lang="en-US" dirty="0" smtClean="0"/>
              <a:t>Google / DPLA </a:t>
            </a:r>
            <a:r>
              <a:rPr lang="en-US" sz="2000" dirty="0" smtClean="0">
                <a:hlinkClick r:id="rId4"/>
              </a:rPr>
              <a:t>http://dp.la/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Коришћење елемената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8662" y="1034633"/>
          <a:ext cx="6572296" cy="46803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3967"/>
                <a:gridCol w="2942181"/>
                <a:gridCol w="344579"/>
                <a:gridCol w="2941569"/>
              </a:tblGrid>
              <a:tr h="564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/>
                        <a:t>3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100" b="0" dirty="0"/>
                        <a:t>Title – </a:t>
                      </a:r>
                      <a:r>
                        <a:rPr lang="sr-Cyrl-CS" sz="1100" b="0" dirty="0"/>
                        <a:t>Наслов 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/>
                        <a:t>12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0" dirty="0"/>
                        <a:t>Format </a:t>
                      </a:r>
                      <a:r>
                        <a:rPr lang="sr-Latn-CS" sz="1100" b="0" dirty="0"/>
                        <a:t>– </a:t>
                      </a:r>
                      <a:r>
                        <a:rPr lang="sr-Cyrl-CS" sz="1100" b="0" dirty="0"/>
                        <a:t>Формат </a:t>
                      </a:r>
                      <a:endParaRPr lang="en-US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64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/>
                        <a:t>1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/>
                        <a:t>C</a:t>
                      </a:r>
                      <a:r>
                        <a:rPr lang="sr-Latn-CS" sz="1100"/>
                        <a:t>reator – </a:t>
                      </a:r>
                      <a:r>
                        <a:rPr lang="sr-Cyrl-CS" sz="1100"/>
                        <a:t>Аутор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/>
                        <a:t>2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/>
                        <a:t>Identifier </a:t>
                      </a:r>
                      <a:r>
                        <a:rPr lang="sr-Latn-CS" sz="1100" dirty="0"/>
                        <a:t>– </a:t>
                      </a:r>
                      <a:r>
                        <a:rPr lang="sr-Cyrl-CS" sz="1100" dirty="0"/>
                        <a:t>Идентификатор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730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/>
                        <a:t>14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/>
                        <a:t>Contributor </a:t>
                      </a:r>
                      <a:r>
                        <a:rPr lang="sr-Latn-CS" sz="1100"/>
                        <a:t>– </a:t>
                      </a:r>
                      <a:r>
                        <a:rPr lang="sr-Cyrl-CS" sz="1100"/>
                        <a:t>Сарадник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/>
                        <a:t>15 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/>
                        <a:t>Source </a:t>
                      </a:r>
                      <a:r>
                        <a:rPr lang="sr-Latn-CS" sz="1100" dirty="0"/>
                        <a:t>– </a:t>
                      </a:r>
                      <a:r>
                        <a:rPr lang="sr-Cyrl-CS" sz="1100" dirty="0"/>
                        <a:t>Извор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64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/>
                        <a:t>6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100"/>
                        <a:t>Subject – </a:t>
                      </a:r>
                      <a:r>
                        <a:rPr lang="sr-Cyrl-CS" sz="1100"/>
                        <a:t>Предмет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/>
                        <a:t>11 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/>
                        <a:t>Language</a:t>
                      </a:r>
                      <a:r>
                        <a:rPr lang="sr-Latn-CS" sz="1100" dirty="0"/>
                        <a:t> – </a:t>
                      </a:r>
                      <a:r>
                        <a:rPr lang="sr-Cyrl-CS" sz="1100" dirty="0"/>
                        <a:t>Језик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64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/>
                        <a:t>7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/>
                        <a:t>Description</a:t>
                      </a:r>
                      <a:r>
                        <a:rPr lang="sr-Latn-CS" sz="1100"/>
                        <a:t> – </a:t>
                      </a:r>
                      <a:r>
                        <a:rPr lang="sr-Cyrl-CS" sz="1100"/>
                        <a:t>Опис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/>
                        <a:t>13 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/>
                        <a:t>Relation </a:t>
                      </a:r>
                      <a:r>
                        <a:rPr lang="sr-Latn-CS" sz="1100" dirty="0"/>
                        <a:t>– </a:t>
                      </a:r>
                      <a:r>
                        <a:rPr lang="sr-Cyrl-CS" sz="1100" dirty="0"/>
                        <a:t>Однос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64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/>
                        <a:t>9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/>
                        <a:t>Publisher </a:t>
                      </a:r>
                      <a:r>
                        <a:rPr lang="sr-Latn-CS" sz="1100"/>
                        <a:t>- </a:t>
                      </a:r>
                      <a:r>
                        <a:rPr lang="sr-Cyrl-CS" sz="1100"/>
                        <a:t>Издавач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/>
                        <a:t>10 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/>
                        <a:t>Coverage </a:t>
                      </a:r>
                      <a:r>
                        <a:rPr lang="sr-Latn-CS" sz="1100" dirty="0"/>
                        <a:t>– </a:t>
                      </a:r>
                      <a:r>
                        <a:rPr lang="sr-Cyrl-CS" sz="1100" dirty="0"/>
                        <a:t>Покривеност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64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/>
                        <a:t>4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/>
                        <a:t>Date </a:t>
                      </a:r>
                      <a:r>
                        <a:rPr lang="sr-Latn-CS" sz="1100"/>
                        <a:t>- </a:t>
                      </a:r>
                      <a:r>
                        <a:rPr lang="sr-Cyrl-CS" sz="1100"/>
                        <a:t>Датум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/>
                        <a:t>8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/>
                        <a:t>Rights </a:t>
                      </a:r>
                      <a:r>
                        <a:rPr lang="sr-Latn-CS" sz="1100"/>
                        <a:t>– </a:t>
                      </a:r>
                      <a:r>
                        <a:rPr lang="sr-Cyrl-CS" sz="1100"/>
                        <a:t>Права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64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/>
                        <a:t>5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/>
                        <a:t>Type </a:t>
                      </a:r>
                      <a:r>
                        <a:rPr lang="sr-Latn-CS" sz="1100"/>
                        <a:t>– </a:t>
                      </a:r>
                      <a:r>
                        <a:rPr lang="sr-Cyrl-CS" sz="1100"/>
                        <a:t>Врста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PHAIDRA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dirty="0" smtClean="0"/>
              <a:t>PHAIDRA (Permanent Hosting, Archiving and Indexing of Digital Resources and Assets)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smtClean="0">
                <a:hlinkClick r:id="rId3"/>
              </a:rPr>
              <a:t>https://phaidrabg.bg.ac.rs/</a:t>
            </a:r>
            <a:endParaRPr lang="en-US" sz="2000" dirty="0" smtClean="0"/>
          </a:p>
          <a:p>
            <a:r>
              <a:rPr lang="ru-RU" dirty="0" smtClean="0"/>
              <a:t>Дигитални репозиторијум Универзитета у Београду</a:t>
            </a:r>
            <a:endParaRPr lang="en-US" dirty="0" smtClean="0"/>
          </a:p>
          <a:p>
            <a:r>
              <a:rPr lang="sr-Cyrl-RS" dirty="0" smtClean="0"/>
              <a:t>Слободан приступ садржајима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Метаподаци у систему </a:t>
            </a:r>
            <a:r>
              <a:rPr lang="en-US" dirty="0" smtClean="0"/>
              <a:t>PHAIDRA</a:t>
            </a:r>
            <a:r>
              <a:rPr lang="sr-Cyrl-RS" dirty="0" smtClean="0"/>
              <a:t>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Dublin Core</a:t>
            </a:r>
            <a:r>
              <a:rPr lang="sr-Cyrl-RS" dirty="0" smtClean="0"/>
              <a:t> / </a:t>
            </a:r>
            <a:r>
              <a:rPr lang="en-US" dirty="0" smtClean="0"/>
              <a:t>LOM - </a:t>
            </a:r>
            <a:r>
              <a:rPr lang="en-US" dirty="0" smtClean="0">
                <a:solidFill>
                  <a:schemeClr val="tx2"/>
                </a:solidFill>
              </a:rPr>
              <a:t>Learning Object Metadata </a:t>
            </a:r>
          </a:p>
          <a:p>
            <a:endParaRPr lang="sr-Cyrl-RS" dirty="0" smtClean="0"/>
          </a:p>
          <a:p>
            <a:r>
              <a:rPr lang="sr-Cyrl-RS" dirty="0" smtClean="0"/>
              <a:t>Класификационе шеме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en-US" dirty="0" err="1" smtClean="0"/>
              <a:t>EuroVoc</a:t>
            </a:r>
            <a:r>
              <a:rPr lang="en-US" dirty="0" smtClean="0"/>
              <a:t> </a:t>
            </a:r>
            <a:r>
              <a:rPr lang="sr-Cyrl-RS" dirty="0" smtClean="0"/>
              <a:t>и</a:t>
            </a:r>
            <a:r>
              <a:rPr lang="en-US" dirty="0" smtClean="0"/>
              <a:t> OSNO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Обавезни метаподаци у систему </a:t>
            </a:r>
            <a:r>
              <a:rPr lang="en-US" dirty="0" smtClean="0"/>
              <a:t>PHAIDRA</a:t>
            </a:r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endParaRPr lang="sr-Cyrl-RS" dirty="0" smtClean="0"/>
          </a:p>
          <a:p>
            <a:r>
              <a:rPr lang="sr-Cyrl-RS" dirty="0" smtClean="0"/>
              <a:t>Наслов</a:t>
            </a:r>
          </a:p>
          <a:p>
            <a:r>
              <a:rPr lang="sr-Cyrl-RS" dirty="0" smtClean="0"/>
              <a:t>Језик</a:t>
            </a:r>
          </a:p>
          <a:p>
            <a:r>
              <a:rPr lang="sr-Cyrl-RS" dirty="0" smtClean="0"/>
              <a:t>Опис</a:t>
            </a:r>
          </a:p>
          <a:p>
            <a:r>
              <a:rPr lang="sr-Cyrl-RS" dirty="0" smtClean="0"/>
              <a:t>Статус</a:t>
            </a:r>
          </a:p>
          <a:p>
            <a:endParaRPr lang="en-US" dirty="0" smtClean="0"/>
          </a:p>
          <a:p>
            <a:pPr algn="just"/>
            <a:endParaRPr lang="sr-Cyrl-RS" dirty="0" smtClean="0"/>
          </a:p>
          <a:p>
            <a:pPr algn="just"/>
            <a:endParaRPr lang="sr-Cyrl-RS" dirty="0" smtClean="0"/>
          </a:p>
          <a:p>
            <a:pPr algn="just"/>
            <a:endParaRPr lang="sr-Cyrl-RS" dirty="0" smtClean="0"/>
          </a:p>
          <a:p>
            <a:pPr algn="just"/>
            <a:endParaRPr lang="sr-Cyrl-RS" dirty="0" smtClean="0"/>
          </a:p>
          <a:p>
            <a:pPr algn="just"/>
            <a:r>
              <a:rPr lang="sr-Cyrl-RS" dirty="0" smtClean="0"/>
              <a:t>Улога (ауторство)</a:t>
            </a:r>
          </a:p>
          <a:p>
            <a:pPr algn="just"/>
            <a:r>
              <a:rPr lang="sr-Cyrl-RS" dirty="0" smtClean="0"/>
              <a:t>Цена (трошкови)</a:t>
            </a:r>
          </a:p>
          <a:p>
            <a:pPr algn="just"/>
            <a:r>
              <a:rPr lang="sr-Cyrl-RS" dirty="0" smtClean="0"/>
              <a:t>Копирајт</a:t>
            </a:r>
          </a:p>
          <a:p>
            <a:pPr algn="just"/>
            <a:r>
              <a:rPr lang="sr-Cyrl-RS" dirty="0" smtClean="0"/>
              <a:t>Лиценца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Е-тезе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1376"/>
            <a:ext cx="8856984" cy="5616624"/>
          </a:xfrm>
        </p:spPr>
        <p:txBody>
          <a:bodyPr numCol="1">
            <a:normAutofit lnSpcReduction="10000"/>
          </a:bodyPr>
          <a:lstStyle/>
          <a:p>
            <a:r>
              <a:rPr lang="sr-Cyrl-RS" dirty="0" smtClean="0"/>
              <a:t>Репозиторијуми Е-тезе чине интегрални део репозиторијума </a:t>
            </a:r>
            <a:r>
              <a:rPr lang="en-US" dirty="0" smtClean="0"/>
              <a:t>PHAIDRA</a:t>
            </a:r>
            <a:endParaRPr lang="sr-Cyrl-RS" dirty="0" smtClean="0"/>
          </a:p>
          <a:p>
            <a:r>
              <a:rPr lang="sr-Cyrl-RS" dirty="0" smtClean="0"/>
              <a:t>Е-тезе Универзитета у Београду </a:t>
            </a:r>
            <a:r>
              <a:rPr lang="en-US" sz="2000" dirty="0" smtClean="0">
                <a:hlinkClick r:id="rId3"/>
              </a:rPr>
              <a:t>http://eteze.bg.ac.rs/</a:t>
            </a:r>
            <a:endParaRPr lang="sr-Cyrl-RS" dirty="0" smtClean="0"/>
          </a:p>
          <a:p>
            <a:r>
              <a:rPr lang="ru-RU" dirty="0" smtClean="0"/>
              <a:t>Дисертације које су одбрањене на Универзитету у Београду у периоду од 1905. до 1941. године</a:t>
            </a:r>
          </a:p>
          <a:p>
            <a:r>
              <a:rPr lang="ru-RU" dirty="0" smtClean="0"/>
              <a:t>Дигитализоване дисертације из фонда Универзитетске библиотеке „Светозар Марковић“ које су српски научници бранили на универзитетима у иностранству крајем 19. и почетком 20. века </a:t>
            </a:r>
            <a:r>
              <a:rPr lang="en-US" sz="2000" dirty="0" smtClean="0">
                <a:hlinkClick r:id="rId4"/>
              </a:rPr>
              <a:t>http://inoteze.unilib.rs/</a:t>
            </a:r>
            <a:endParaRPr lang="sr-Cyrl-RS" sz="2000" dirty="0" smtClean="0"/>
          </a:p>
          <a:p>
            <a:endParaRPr lang="sr-Cyrl-RS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ETD-MS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ETD-MS </a:t>
            </a:r>
            <a:r>
              <a:rPr lang="en-US" sz="1200" dirty="0" smtClean="0">
                <a:hlinkClick r:id="rId3"/>
              </a:rPr>
              <a:t>http://www.ndltd.org/standards/metadata </a:t>
            </a:r>
            <a:endParaRPr lang="en-US" sz="12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sr-Cyrl-RS" dirty="0" smtClean="0"/>
              <a:t>има 6 обавезних поља</a:t>
            </a:r>
          </a:p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 err="1" smtClean="0"/>
              <a:t>dc.title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dc.creator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dc.subject</a:t>
            </a:r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dc.date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en-US" dirty="0" smtClean="0"/>
              <a:t>5. </a:t>
            </a:r>
            <a:r>
              <a:rPr lang="en-US" dirty="0" err="1" smtClean="0"/>
              <a:t>dc.type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en-US" dirty="0" smtClean="0"/>
              <a:t>6. </a:t>
            </a:r>
            <a:r>
              <a:rPr lang="en-US" dirty="0" err="1" smtClean="0"/>
              <a:t>dc.identifier</a:t>
            </a:r>
            <a:endParaRPr lang="sr-Cyrl-RS" dirty="0" smtClean="0"/>
          </a:p>
          <a:p>
            <a:endParaRPr lang="sr-Cyrl-RS" dirty="0" smtClean="0"/>
          </a:p>
          <a:p>
            <a:r>
              <a:rPr lang="ru-RU" sz="1800" dirty="0" smtClean="0"/>
              <a:t>само елемент dc.date није поновљив, а сви остали јесу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Therefore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sr-Cyrl-RS" dirty="0" smtClean="0"/>
              <a:t>Репозиторијум </a:t>
            </a:r>
            <a:r>
              <a:rPr lang="en-US" dirty="0" smtClean="0"/>
              <a:t>Therefore</a:t>
            </a:r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Складишт</a:t>
            </a:r>
            <a:r>
              <a:rPr lang="en-US" dirty="0" smtClean="0"/>
              <a:t>e</a:t>
            </a:r>
            <a:r>
              <a:rPr lang="sr-Cyrl-RS" dirty="0" smtClean="0"/>
              <a:t>ње дигиталних објеката и метаподатака</a:t>
            </a:r>
          </a:p>
          <a:p>
            <a:endParaRPr lang="sr-Cyrl-RS" dirty="0" smtClean="0"/>
          </a:p>
          <a:p>
            <a:r>
              <a:rPr lang="sr-Cyrl-RS" dirty="0" smtClean="0"/>
              <a:t>Скенер – репозиторијум </a:t>
            </a:r>
            <a:r>
              <a:rPr lang="en-US" dirty="0" smtClean="0"/>
              <a:t>- </a:t>
            </a:r>
            <a:r>
              <a:rPr lang="en-US" dirty="0" err="1" smtClean="0"/>
              <a:t>Cobiss</a:t>
            </a:r>
            <a:endParaRPr lang="sr-Cyrl-R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Therefore</a:t>
            </a:r>
            <a:endParaRPr lang="sr-Cyrl-R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5719" t="9734" r="2007" b="5621"/>
          <a:stretch>
            <a:fillRect/>
          </a:stretch>
        </p:blipFill>
        <p:spPr bwMode="auto">
          <a:xfrm>
            <a:off x="1000100" y="1357298"/>
            <a:ext cx="72866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Креирање метаподатака</a:t>
            </a:r>
            <a:endParaRPr lang="sr-Cyrl-R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572560" cy="5286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275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Obavezna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polja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Comarc oznake</a:t>
                      </a:r>
                    </a:p>
                  </a:txBody>
                  <a:tcPr marL="68580" marR="68580" marT="0" marB="0"/>
                </a:tc>
              </a:tr>
              <a:tr h="1022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Format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Padajući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meni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PDF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JPEG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MP3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</a:tr>
              <a:tr h="852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Vrsta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građe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&lt;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datafield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 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tag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="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Courier New"/>
                          <a:ea typeface="Times New Roman"/>
                        </a:rPr>
                        <a:t>001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"&gt;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152400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&lt;subfield 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code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="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Courier New"/>
                          <a:ea typeface="Times New Roman"/>
                        </a:rPr>
                        <a:t>b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"&gt;g&lt;/subfield&gt;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&lt;/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datafield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&gt;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FF"/>
                          </a:solidFill>
                          <a:latin typeface="Verdana"/>
                          <a:ea typeface="Times New Roman"/>
                        </a:rPr>
                        <a:t>Preslikati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latin typeface="Verdana"/>
                          <a:ea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FF"/>
                          </a:solidFill>
                          <a:latin typeface="Verdana"/>
                          <a:ea typeface="Times New Roman"/>
                        </a:rPr>
                        <a:t>šifrarnik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latin typeface="Verdana"/>
                          <a:ea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FF"/>
                          </a:solidFill>
                          <a:latin typeface="Verdana"/>
                          <a:ea typeface="Times New Roman"/>
                        </a:rPr>
                        <a:t>iz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latin typeface="Verdana"/>
                          <a:ea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FF"/>
                          </a:solidFill>
                          <a:latin typeface="Verdana"/>
                          <a:ea typeface="Times New Roman"/>
                        </a:rPr>
                        <a:t>priručnika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latin typeface="Verdana"/>
                          <a:ea typeface="Times New Roman"/>
                        </a:rPr>
                        <a:t> COMARC/B Format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FF"/>
                          </a:solidFill>
                          <a:latin typeface="Verdana"/>
                          <a:ea typeface="Times New Roman"/>
                        </a:rPr>
                        <a:t>za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latin typeface="Verdana"/>
                          <a:ea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FF"/>
                          </a:solidFill>
                          <a:latin typeface="Verdana"/>
                          <a:ea typeface="Times New Roman"/>
                        </a:rPr>
                        <a:t>bibliografske</a:t>
                      </a:r>
                      <a:r>
                        <a:rPr lang="en-US" sz="1000" dirty="0">
                          <a:solidFill>
                            <a:srgbClr val="0000FF"/>
                          </a:solidFill>
                          <a:latin typeface="Verdana"/>
                          <a:ea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FF"/>
                          </a:solidFill>
                          <a:latin typeface="Verdana"/>
                          <a:ea typeface="Times New Roman"/>
                        </a:rPr>
                        <a:t>podatke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52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Pismo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građe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&lt;datafield 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tag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="</a:t>
                      </a:r>
                      <a:r>
                        <a:rPr lang="en-US" sz="1000">
                          <a:solidFill>
                            <a:srgbClr val="FF0000"/>
                          </a:solidFill>
                          <a:latin typeface="Courier New"/>
                          <a:ea typeface="Times New Roman"/>
                        </a:rPr>
                        <a:t>100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"&gt;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15240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&lt;subfield 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code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="</a:t>
                      </a:r>
                      <a:r>
                        <a:rPr lang="en-US" sz="1000">
                          <a:solidFill>
                            <a:srgbClr val="FF0000"/>
                          </a:solidFill>
                          <a:latin typeface="Courier New"/>
                          <a:ea typeface="Times New Roman"/>
                        </a:rPr>
                        <a:t>l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"&gt;ba&lt;/subfield&gt;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&lt;/datafield&gt;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latin typeface="Verdana"/>
                          <a:ea typeface="Times New Roman"/>
                        </a:rPr>
                        <a:t>Preslikati šifrarnik iz priručnika COMARC/B Format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latin typeface="Verdana"/>
                          <a:ea typeface="Times New Roman"/>
                        </a:rPr>
                        <a:t>za bibliografske podatke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1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Jezik građe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&lt;datafield 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tag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="</a:t>
                      </a:r>
                      <a:r>
                        <a:rPr lang="en-US" sz="1000">
                          <a:solidFill>
                            <a:srgbClr val="FF0000"/>
                          </a:solidFill>
                          <a:latin typeface="Courier New"/>
                          <a:ea typeface="Times New Roman"/>
                        </a:rPr>
                        <a:t>101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"&gt;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15240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&lt;subfield 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code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="</a:t>
                      </a:r>
                      <a:r>
                        <a:rPr lang="en-US" sz="1000">
                          <a:solidFill>
                            <a:srgbClr val="FF0000"/>
                          </a:solidFill>
                          <a:latin typeface="Courier New"/>
                          <a:ea typeface="Times New Roman"/>
                        </a:rPr>
                        <a:t>a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"&gt;srp&lt;/subfield&gt;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&lt;/datafield&gt;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FF"/>
                          </a:solidFill>
                          <a:latin typeface="Verdana"/>
                          <a:ea typeface="Times New Roman"/>
                        </a:rPr>
                        <a:t>Preslikati šifrarnik iz priloga 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1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Naslov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&lt;datafield 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tag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="</a:t>
                      </a:r>
                      <a:r>
                        <a:rPr lang="en-US" sz="1000">
                          <a:solidFill>
                            <a:srgbClr val="FF0000"/>
                          </a:solidFill>
                          <a:latin typeface="Courier New"/>
                          <a:ea typeface="Times New Roman"/>
                        </a:rPr>
                        <a:t>200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"&gt;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15240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&lt;subfield 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code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="</a:t>
                      </a:r>
                      <a:r>
                        <a:rPr lang="en-US" sz="1000">
                          <a:solidFill>
                            <a:srgbClr val="FF0000"/>
                          </a:solidFill>
                          <a:latin typeface="Courier New"/>
                          <a:ea typeface="Times New Roman"/>
                        </a:rPr>
                        <a:t>a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"&gt;</a:t>
                      </a:r>
                      <a:r>
                        <a:rPr lang="sr-Cyrl-R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На Дрини ћуприја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&lt;/subfield&gt;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&lt;/datafield&gt;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Ključne reci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Tagovi 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600-610 i 960-969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1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URL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&lt;datafield 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tag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="</a:t>
                      </a:r>
                      <a:r>
                        <a:rPr lang="sr-Cyrl-RS" sz="1000">
                          <a:solidFill>
                            <a:srgbClr val="FF0000"/>
                          </a:solidFill>
                          <a:latin typeface="Courier New"/>
                          <a:ea typeface="Times New Roman"/>
                        </a:rPr>
                        <a:t>856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"&gt;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 marL="152400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&lt;subfield 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code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="</a:t>
                      </a:r>
                      <a:r>
                        <a:rPr lang="en-US" sz="1000">
                          <a:solidFill>
                            <a:srgbClr val="FF0000"/>
                          </a:solidFill>
                          <a:latin typeface="Courier New"/>
                          <a:ea typeface="Times New Roman"/>
                        </a:rPr>
                        <a:t>u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"</a:t>
                      </a:r>
                      <a:r>
                        <a:rPr lang="sr-Cyrl-R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&gt;</a:t>
                      </a:r>
                      <a:r>
                        <a:rPr lang="sr-Cyrl-RS" sz="1000" b="1">
                          <a:latin typeface="Verdana"/>
                          <a:ea typeface="Times New Roman"/>
                        </a:rPr>
                        <a:t> </a:t>
                      </a:r>
                      <a:r>
                        <a:rPr lang="en-US" sz="1000" b="0">
                          <a:latin typeface="Times New Roman"/>
                          <a:ea typeface="Times New Roman"/>
                        </a:rPr>
                        <a:t>https://phaidrabg.bg.ac.rs/detail_object/o:6932?tab=0#mda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&lt;/subfield&gt;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&lt;/datafield&gt;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Licence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CC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licence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padajući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meni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База унетих метаподатака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33052"/>
            <a:ext cx="9144000" cy="552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mtClean="0"/>
              <a:t>Еуропеана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CS" dirty="0" smtClean="0">
                <a:latin typeface="Arial" charset="0"/>
              </a:rPr>
              <a:t>	</a:t>
            </a:r>
            <a:r>
              <a:rPr lang="sr-Cyrl-CS" dirty="0" smtClean="0"/>
              <a:t>Портал је покренут 2008. г. и омогућава претраживање:</a:t>
            </a:r>
          </a:p>
          <a:p>
            <a:pPr>
              <a:buNone/>
            </a:pPr>
            <a:endParaRPr lang="sr-Cyrl-CS" dirty="0" smtClean="0"/>
          </a:p>
          <a:p>
            <a:r>
              <a:rPr lang="sr-Cyrl-CS" dirty="0" smtClean="0"/>
              <a:t>библиотека</a:t>
            </a:r>
          </a:p>
          <a:p>
            <a:r>
              <a:rPr lang="sr-Cyrl-CS" dirty="0" smtClean="0"/>
              <a:t>музеја</a:t>
            </a:r>
          </a:p>
          <a:p>
            <a:r>
              <a:rPr lang="sr-Cyrl-CS" dirty="0" smtClean="0"/>
              <a:t>архива</a:t>
            </a:r>
          </a:p>
          <a:p>
            <a:r>
              <a:rPr lang="sr-Cyrl-CS" dirty="0" smtClean="0"/>
              <a:t>аудио-визуелних колекција</a:t>
            </a:r>
          </a:p>
          <a:p>
            <a:endParaRPr lang="en-US" dirty="0" smtClean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RS" dirty="0" smtClean="0"/>
              <a:t>50 милиона дигиталних објеката</a:t>
            </a:r>
            <a:endParaRPr lang="sr-Cyrl-RS" dirty="0"/>
          </a:p>
        </p:txBody>
      </p: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285992"/>
            <a:ext cx="3296110" cy="3277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Проналажење тражених метаподатака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950" y="1444104"/>
            <a:ext cx="8856663" cy="497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Резултат претраге</a:t>
            </a:r>
            <a:endParaRPr lang="sr-Cyrl-R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-18" b="5313"/>
          <a:stretch>
            <a:fillRect/>
          </a:stretch>
        </p:blipFill>
        <p:spPr bwMode="auto">
          <a:xfrm>
            <a:off x="0" y="1357298"/>
            <a:ext cx="88582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56984" cy="71095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Учитавање дигиталног објекта</a:t>
            </a:r>
            <a:endParaRPr lang="sr-Cyrl-R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44104"/>
            <a:ext cx="8856663" cy="497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Експорт фајлова</a:t>
            </a:r>
            <a:endParaRPr lang="sr-Cyrl-R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r="662" b="4839"/>
          <a:stretch>
            <a:fillRect/>
          </a:stretch>
        </p:blipFill>
        <p:spPr bwMode="auto">
          <a:xfrm>
            <a:off x="285720" y="1357298"/>
            <a:ext cx="8441792" cy="498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Едитовање метаподатака</a:t>
            </a:r>
            <a:endParaRPr lang="sr-Cyrl-R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-18" b="6747"/>
          <a:stretch>
            <a:fillRect/>
          </a:stretch>
        </p:blipFill>
        <p:spPr bwMode="auto">
          <a:xfrm>
            <a:off x="285720" y="1571612"/>
            <a:ext cx="88582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r-Cyrl-R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-413" b="5621"/>
          <a:stretch>
            <a:fillRect/>
          </a:stretch>
        </p:blipFill>
        <p:spPr bwMode="auto">
          <a:xfrm>
            <a:off x="107950" y="1444104"/>
            <a:ext cx="8893206" cy="469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r-Cyrl-R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394" b="5621"/>
          <a:stretch>
            <a:fillRect/>
          </a:stretch>
        </p:blipFill>
        <p:spPr bwMode="auto">
          <a:xfrm>
            <a:off x="107950" y="1444104"/>
            <a:ext cx="8821768" cy="469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OAI Open Archives Initiative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sr-Cyrl-RS" dirty="0" smtClean="0"/>
          </a:p>
          <a:p>
            <a:r>
              <a:rPr lang="en-US" dirty="0" smtClean="0"/>
              <a:t>OAI ORE Open Archives Initiative Object Reuse and Exchange</a:t>
            </a:r>
          </a:p>
          <a:p>
            <a:endParaRPr lang="sr-Cyrl-RS" dirty="0" smtClean="0"/>
          </a:p>
          <a:p>
            <a:r>
              <a:rPr lang="en-US" dirty="0" smtClean="0"/>
              <a:t>OAI PMH - Open Archives Initiative Protocol  for Metadata Harvesting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OAI PMH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sr-Cyrl-RS" dirty="0" smtClean="0"/>
              <a:t>Извор</a:t>
            </a:r>
          </a:p>
          <a:p>
            <a:r>
              <a:rPr lang="sr-Cyrl-RS" dirty="0" smtClean="0"/>
              <a:t>Запис</a:t>
            </a:r>
          </a:p>
          <a:p>
            <a:r>
              <a:rPr lang="sr-Cyrl-RS" dirty="0" smtClean="0"/>
              <a:t>Јединствени идентификатор</a:t>
            </a:r>
          </a:p>
          <a:p>
            <a:r>
              <a:rPr lang="sr-Cyrl-RS" dirty="0" smtClean="0"/>
              <a:t>Репозиторијум</a:t>
            </a:r>
          </a:p>
          <a:p>
            <a:r>
              <a:rPr lang="en-US" dirty="0" smtClean="0"/>
              <a:t>HTTP Hyper Text Transfer Protocol </a:t>
            </a:r>
            <a:endParaRPr lang="sr-Cyrl-RS" dirty="0" smtClean="0"/>
          </a:p>
          <a:p>
            <a:r>
              <a:rPr lang="sr-Cyrl-RS" dirty="0" smtClean="0"/>
              <a:t>Харвестер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OAI PMH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643050"/>
            <a:ext cx="67437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16" y="142852"/>
            <a:ext cx="8856984" cy="710952"/>
          </a:xfrm>
        </p:spPr>
        <p:txBody>
          <a:bodyPr>
            <a:normAutofit fontScale="90000"/>
          </a:bodyPr>
          <a:lstStyle/>
          <a:p>
            <a:pPr algn="l"/>
            <a:r>
              <a:rPr lang="sr-Latn-CS" dirty="0" smtClean="0">
                <a:latin typeface="+mn-lt"/>
              </a:rPr>
              <a:t>Europeana Data Model - EDM</a:t>
            </a:r>
            <a:endParaRPr lang="sr-Cyrl-R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заснован је на техникама сематичког веба;</a:t>
            </a:r>
            <a:endParaRPr lang="sr-Latn-CS" dirty="0" smtClean="0"/>
          </a:p>
          <a:p>
            <a:endParaRPr lang="sr-Cyrl-CS" dirty="0" smtClean="0"/>
          </a:p>
          <a:p>
            <a:r>
              <a:rPr lang="sr-Cyrl-CS" dirty="0" smtClean="0"/>
              <a:t>подржава експресивност</a:t>
            </a:r>
            <a:r>
              <a:rPr lang="ru-RU" dirty="0" smtClean="0"/>
              <a:t> стандарда као што су </a:t>
            </a:r>
            <a:r>
              <a:rPr lang="pl-PL" dirty="0" smtClean="0"/>
              <a:t>LIDO </a:t>
            </a:r>
            <a:r>
              <a:rPr lang="ru-RU" dirty="0" smtClean="0"/>
              <a:t>за музеје, </a:t>
            </a:r>
            <a:r>
              <a:rPr lang="sr-Latn-CS" dirty="0" smtClean="0"/>
              <a:t>EAD</a:t>
            </a:r>
            <a:r>
              <a:rPr lang="ru-RU" dirty="0" smtClean="0"/>
              <a:t> за архиве и </a:t>
            </a:r>
            <a:r>
              <a:rPr lang="sr-Latn-CS" dirty="0" smtClean="0"/>
              <a:t>METS</a:t>
            </a:r>
            <a:r>
              <a:rPr lang="ru-RU" dirty="0" smtClean="0"/>
              <a:t> за дигиталне библиотеке;</a:t>
            </a:r>
            <a:endParaRPr lang="sr-Cyrl-CS" dirty="0" smtClean="0"/>
          </a:p>
          <a:p>
            <a:endParaRPr lang="sr-Cyrl-CS" dirty="0" smtClean="0"/>
          </a:p>
          <a:p>
            <a:r>
              <a:rPr lang="sr-Cyrl-CS" dirty="0" smtClean="0"/>
              <a:t>омогућава допуњавање метаподатака од стране неког трећег извора.</a:t>
            </a:r>
          </a:p>
          <a:p>
            <a:endParaRPr lang="sr-Cyrl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CS" dirty="0" smtClean="0"/>
              <a:t>Агрегација у моделу </a:t>
            </a:r>
            <a:r>
              <a:rPr lang="it-IT" dirty="0" smtClean="0"/>
              <a:t>EDM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14422"/>
            <a:ext cx="4286280" cy="564357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sr-Latn-CS" dirty="0" smtClean="0"/>
              <a:t>edm:ProvidedCHO –</a:t>
            </a:r>
            <a:r>
              <a:rPr lang="ru-RU" dirty="0" smtClean="0"/>
              <a:t>користи се за опис објекта културног наслеђа а не за опис његове дигиталне репрезентације (објекат који се дигитализује). Елементи су углавном преузети из Даблинског језгра.</a:t>
            </a:r>
            <a:endParaRPr lang="sr-Latn-CS" dirty="0" smtClean="0"/>
          </a:p>
          <a:p>
            <a:pPr>
              <a:lnSpc>
                <a:spcPct val="90000"/>
              </a:lnSpc>
            </a:pPr>
            <a:r>
              <a:rPr lang="sr-Latn-CS" dirty="0" smtClean="0"/>
              <a:t>edm:WebResource</a:t>
            </a:r>
            <a:r>
              <a:rPr lang="ru-RU" dirty="0" smtClean="0"/>
              <a:t> – описује се дигитална репрезентација објекта културног наслеђа (формат, урл адреса, права приступа).</a:t>
            </a:r>
            <a:endParaRPr lang="sr-Latn-CS" dirty="0" smtClean="0"/>
          </a:p>
          <a:p>
            <a:pPr>
              <a:lnSpc>
                <a:spcPct val="90000"/>
              </a:lnSpc>
            </a:pPr>
            <a:r>
              <a:rPr lang="sr-Latn-CS" dirty="0" smtClean="0"/>
              <a:t>ore:Aggregation –</a:t>
            </a:r>
            <a:r>
              <a:rPr lang="ru-RU" dirty="0" smtClean="0"/>
              <a:t>повезује податке из две претходно приказане класе</a:t>
            </a:r>
            <a:r>
              <a:rPr lang="sr-Latn-CS" dirty="0" smtClean="0"/>
              <a:t>.</a:t>
            </a:r>
            <a:endParaRPr lang="sr-Cyrl-C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092" y="1928802"/>
            <a:ext cx="4714908" cy="30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Еуропеана </a:t>
            </a:r>
            <a:r>
              <a:rPr lang="en-US" dirty="0" smtClean="0"/>
              <a:t>- EDM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28670"/>
            <a:ext cx="8856984" cy="5812698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&lt;?xml version="1.0" encoding="UTF-8"?&gt;</a:t>
            </a:r>
          </a:p>
          <a:p>
            <a:r>
              <a:rPr lang="en-US" dirty="0" smtClean="0"/>
              <a:t>&lt;record&gt;&lt;</a:t>
            </a:r>
            <a:r>
              <a:rPr lang="en-US" dirty="0" err="1" smtClean="0"/>
              <a:t>edm:ProvidedCHO</a:t>
            </a:r>
            <a:r>
              <a:rPr lang="en-US" dirty="0" smtClean="0"/>
              <a:t> </a:t>
            </a:r>
            <a:r>
              <a:rPr lang="en-US" dirty="0" err="1" smtClean="0"/>
              <a:t>rdf:about</a:t>
            </a:r>
            <a:r>
              <a:rPr lang="en-US" dirty="0" smtClean="0"/>
              <a:t>="UBSM: </a:t>
            </a:r>
            <a:r>
              <a:rPr lang="sr-Cyrl-RS" dirty="0" smtClean="0"/>
              <a:t>ПБ4 127"&gt;</a:t>
            </a:r>
          </a:p>
          <a:p>
            <a:r>
              <a:rPr lang="sr-Cyrl-RS" dirty="0" smtClean="0"/>
              <a:t>&lt;</a:t>
            </a:r>
            <a:r>
              <a:rPr lang="en-US" dirty="0" err="1" smtClean="0"/>
              <a:t>dc:title</a:t>
            </a:r>
            <a:r>
              <a:rPr lang="en-US" dirty="0" smtClean="0"/>
              <a:t> </a:t>
            </a:r>
            <a:r>
              <a:rPr lang="en-US" dirty="0" err="1" smtClean="0"/>
              <a:t>xml:lang</a:t>
            </a:r>
            <a:r>
              <a:rPr lang="en-US" dirty="0" smtClean="0"/>
              <a:t>="</a:t>
            </a:r>
            <a:r>
              <a:rPr lang="en-US" dirty="0" err="1" smtClean="0"/>
              <a:t>ger</a:t>
            </a:r>
            <a:r>
              <a:rPr lang="en-US" dirty="0" smtClean="0"/>
              <a:t>"&gt;</a:t>
            </a:r>
            <a:r>
              <a:rPr lang="en-US" dirty="0" err="1" smtClean="0"/>
              <a:t>Zu</a:t>
            </a:r>
            <a:r>
              <a:rPr lang="en-US" dirty="0" smtClean="0"/>
              <a:t> Pseudo-</a:t>
            </a:r>
            <a:r>
              <a:rPr lang="en-US" dirty="0" err="1" smtClean="0"/>
              <a:t>Kallisthenes</a:t>
            </a:r>
            <a:r>
              <a:rPr lang="en-US" dirty="0" smtClean="0"/>
              <a:t>&lt;/</a:t>
            </a:r>
            <a:r>
              <a:rPr lang="en-US" dirty="0" err="1" smtClean="0"/>
              <a:t>dc:title</a:t>
            </a:r>
            <a:r>
              <a:rPr lang="en-US" dirty="0" smtClean="0"/>
              <a:t>&gt; 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dc:creator</a:t>
            </a:r>
            <a:r>
              <a:rPr lang="en-US" dirty="0" smtClean="0"/>
              <a:t>&gt;Christensen, Heinrich - author&lt;/</a:t>
            </a:r>
            <a:r>
              <a:rPr lang="en-US" dirty="0" err="1" smtClean="0"/>
              <a:t>dc:creator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dc:date</a:t>
            </a:r>
            <a:r>
              <a:rPr lang="en-US" dirty="0" smtClean="0"/>
              <a:t>&gt;1899&lt;/</a:t>
            </a:r>
            <a:r>
              <a:rPr lang="en-US" dirty="0" err="1" smtClean="0"/>
              <a:t>dc:date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dc:description</a:t>
            </a:r>
            <a:r>
              <a:rPr lang="en-US" dirty="0" smtClean="0"/>
              <a:t> </a:t>
            </a:r>
            <a:r>
              <a:rPr lang="en-US" dirty="0" err="1" smtClean="0"/>
              <a:t>xml:lang</a:t>
            </a:r>
            <a:r>
              <a:rPr lang="en-US" dirty="0" smtClean="0"/>
              <a:t>="eng"&gt;An article about the original Greek Alexander romance (known also as Pseudo-Callisthenes), written by Heinrich Christensen (1849–1912), a German philologist and historian, professor of Wilhelm-Gymnasium in Hamburg. As a researcher, Christensen was specialized in the Alexander romance, which was the subject of most of his works.&lt;/</a:t>
            </a:r>
            <a:r>
              <a:rPr lang="en-US" dirty="0" err="1" smtClean="0"/>
              <a:t>dc:description</a:t>
            </a:r>
            <a:r>
              <a:rPr lang="en-US" dirty="0" smtClean="0"/>
              <a:t>&gt; 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dc:description</a:t>
            </a:r>
            <a:r>
              <a:rPr lang="en-US" dirty="0" smtClean="0"/>
              <a:t> </a:t>
            </a:r>
            <a:r>
              <a:rPr lang="en-US" dirty="0" err="1" smtClean="0"/>
              <a:t>xml:lang</a:t>
            </a:r>
            <a:r>
              <a:rPr lang="en-US" dirty="0" smtClean="0"/>
              <a:t>="</a:t>
            </a:r>
            <a:r>
              <a:rPr lang="en-US" dirty="0" err="1" smtClean="0"/>
              <a:t>srp</a:t>
            </a:r>
            <a:r>
              <a:rPr lang="en-US" dirty="0" smtClean="0"/>
              <a:t>"&gt;</a:t>
            </a:r>
            <a:r>
              <a:rPr lang="en-US" dirty="0" err="1" smtClean="0"/>
              <a:t>Članak</a:t>
            </a:r>
            <a:r>
              <a:rPr lang="en-US" dirty="0" smtClean="0"/>
              <a:t> </a:t>
            </a:r>
            <a:r>
              <a:rPr lang="en-US" dirty="0" err="1" smtClean="0"/>
              <a:t>nemačkog</a:t>
            </a:r>
            <a:r>
              <a:rPr lang="en-US" dirty="0" smtClean="0"/>
              <a:t> </a:t>
            </a:r>
            <a:r>
              <a:rPr lang="en-US" dirty="0" err="1" smtClean="0"/>
              <a:t>filologa</a:t>
            </a:r>
            <a:r>
              <a:rPr lang="en-US" dirty="0" smtClean="0"/>
              <a:t>, </a:t>
            </a:r>
            <a:r>
              <a:rPr lang="en-US" dirty="0" err="1" smtClean="0"/>
              <a:t>istoričara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gimnazijskog</a:t>
            </a:r>
            <a:r>
              <a:rPr lang="en-US" dirty="0" smtClean="0"/>
              <a:t> </a:t>
            </a:r>
            <a:r>
              <a:rPr lang="en-US" dirty="0" err="1" smtClean="0"/>
              <a:t>profesora</a:t>
            </a:r>
            <a:r>
              <a:rPr lang="en-US" dirty="0" smtClean="0"/>
              <a:t> </a:t>
            </a:r>
            <a:r>
              <a:rPr lang="en-US" dirty="0" err="1" smtClean="0"/>
              <a:t>Hajnriha</a:t>
            </a:r>
            <a:r>
              <a:rPr lang="en-US" dirty="0" smtClean="0"/>
              <a:t> </a:t>
            </a:r>
            <a:r>
              <a:rPr lang="en-US" dirty="0" err="1" smtClean="0"/>
              <a:t>Kristensena</a:t>
            </a:r>
            <a:r>
              <a:rPr lang="en-US" dirty="0" smtClean="0"/>
              <a:t> (1849–1912) o </a:t>
            </a:r>
            <a:r>
              <a:rPr lang="en-US" dirty="0" err="1" smtClean="0"/>
              <a:t>originalnom</a:t>
            </a:r>
            <a:r>
              <a:rPr lang="en-US" dirty="0" smtClean="0"/>
              <a:t> </a:t>
            </a:r>
            <a:r>
              <a:rPr lang="en-US" dirty="0" err="1" smtClean="0"/>
              <a:t>grčkom</a:t>
            </a:r>
            <a:r>
              <a:rPr lang="en-US" dirty="0" smtClean="0"/>
              <a:t> </a:t>
            </a:r>
            <a:r>
              <a:rPr lang="en-US" dirty="0" err="1" smtClean="0"/>
              <a:t>Romanu</a:t>
            </a:r>
            <a:r>
              <a:rPr lang="en-US" dirty="0" smtClean="0"/>
              <a:t> o </a:t>
            </a:r>
            <a:r>
              <a:rPr lang="en-US" dirty="0" err="1" smtClean="0"/>
              <a:t>Aleksandru</a:t>
            </a:r>
            <a:r>
              <a:rPr lang="en-US" dirty="0" smtClean="0"/>
              <a:t> (</a:t>
            </a:r>
            <a:r>
              <a:rPr lang="en-US" dirty="0" err="1" smtClean="0"/>
              <a:t>poznatom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Pseudo-</a:t>
            </a:r>
            <a:r>
              <a:rPr lang="en-US" dirty="0" err="1" smtClean="0"/>
              <a:t>Kalisten</a:t>
            </a:r>
            <a:r>
              <a:rPr lang="en-US" dirty="0" smtClean="0"/>
              <a:t>). Kao </a:t>
            </a:r>
            <a:r>
              <a:rPr lang="en-US" dirty="0" err="1" smtClean="0"/>
              <a:t>istraživač</a:t>
            </a:r>
            <a:r>
              <a:rPr lang="en-US" dirty="0" smtClean="0"/>
              <a:t>, </a:t>
            </a:r>
            <a:r>
              <a:rPr lang="en-US" dirty="0" err="1" smtClean="0"/>
              <a:t>Kristensen</a:t>
            </a:r>
            <a:r>
              <a:rPr lang="en-US" dirty="0" smtClean="0"/>
              <a:t> se </a:t>
            </a:r>
            <a:r>
              <a:rPr lang="en-US" dirty="0" err="1" smtClean="0"/>
              <a:t>specijalizovao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Roman o </a:t>
            </a:r>
            <a:r>
              <a:rPr lang="en-US" dirty="0" err="1" smtClean="0"/>
              <a:t>Aleksandru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je bio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većine</a:t>
            </a:r>
            <a:r>
              <a:rPr lang="en-US" dirty="0" smtClean="0"/>
              <a:t> </a:t>
            </a:r>
            <a:r>
              <a:rPr lang="en-US" dirty="0" err="1" smtClean="0"/>
              <a:t>njegovih</a:t>
            </a:r>
            <a:r>
              <a:rPr lang="en-US" dirty="0" smtClean="0"/>
              <a:t> </a:t>
            </a:r>
            <a:r>
              <a:rPr lang="en-US" dirty="0" err="1" smtClean="0"/>
              <a:t>radova</a:t>
            </a:r>
            <a:r>
              <a:rPr lang="en-US" dirty="0" smtClean="0"/>
              <a:t>.&lt;/</a:t>
            </a:r>
            <a:r>
              <a:rPr lang="en-US" dirty="0" err="1" smtClean="0"/>
              <a:t>dc:description</a:t>
            </a:r>
            <a:r>
              <a:rPr lang="en-US" dirty="0" smtClean="0"/>
              <a:t>&gt; 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dc:format</a:t>
            </a:r>
            <a:r>
              <a:rPr lang="en-US" dirty="0" smtClean="0"/>
              <a:t>&gt;PDF&lt;/</a:t>
            </a:r>
            <a:r>
              <a:rPr lang="en-US" dirty="0" err="1" smtClean="0"/>
              <a:t>dc:format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dc:identifier</a:t>
            </a:r>
            <a:r>
              <a:rPr lang="en-US" dirty="0" smtClean="0"/>
              <a:t>&gt;UBSM: </a:t>
            </a:r>
            <a:r>
              <a:rPr lang="sr-Cyrl-RS" dirty="0" smtClean="0"/>
              <a:t>ПБ4 127&lt;/</a:t>
            </a:r>
            <a:r>
              <a:rPr lang="en-US" dirty="0" err="1" smtClean="0"/>
              <a:t>dc:identifier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dc:language</a:t>
            </a:r>
            <a:r>
              <a:rPr lang="en-US" dirty="0" smtClean="0"/>
              <a:t>&gt;</a:t>
            </a:r>
            <a:r>
              <a:rPr lang="en-US" dirty="0" err="1" smtClean="0"/>
              <a:t>ger</a:t>
            </a:r>
            <a:r>
              <a:rPr lang="en-US" dirty="0" smtClean="0"/>
              <a:t>&lt;/</a:t>
            </a:r>
            <a:r>
              <a:rPr lang="en-US" dirty="0" err="1" smtClean="0"/>
              <a:t>dc:language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dc:publisher</a:t>
            </a:r>
            <a:r>
              <a:rPr lang="en-US" dirty="0" smtClean="0"/>
              <a:t> </a:t>
            </a:r>
            <a:r>
              <a:rPr lang="en-US" dirty="0" err="1" smtClean="0"/>
              <a:t>xml:lang</a:t>
            </a:r>
            <a:r>
              <a:rPr lang="en-US" dirty="0" smtClean="0"/>
              <a:t>="</a:t>
            </a:r>
            <a:r>
              <a:rPr lang="en-US" dirty="0" err="1" smtClean="0"/>
              <a:t>ger</a:t>
            </a:r>
            <a:r>
              <a:rPr lang="en-US" dirty="0" smtClean="0"/>
              <a:t>"&gt;Frankfurt am Main : J. D. </a:t>
            </a:r>
            <a:r>
              <a:rPr lang="en-US" dirty="0" err="1" smtClean="0"/>
              <a:t>Sauerländers</a:t>
            </a:r>
            <a:r>
              <a:rPr lang="en-US" dirty="0" smtClean="0"/>
              <a:t> </a:t>
            </a:r>
            <a:r>
              <a:rPr lang="en-US" dirty="0" err="1" smtClean="0"/>
              <a:t>Verlag</a:t>
            </a:r>
            <a:r>
              <a:rPr lang="en-US" dirty="0" smtClean="0"/>
              <a:t>&lt;/</a:t>
            </a:r>
            <a:r>
              <a:rPr lang="en-US" dirty="0" err="1" smtClean="0"/>
              <a:t>dc:publisher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dc:rights</a:t>
            </a:r>
            <a:r>
              <a:rPr lang="en-US" dirty="0" smtClean="0"/>
              <a:t>&gt;http://www.unilib.bg.ac.rs&lt;/dc:rights&gt;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dc:subject</a:t>
            </a:r>
            <a:r>
              <a:rPr lang="en-US" dirty="0" smtClean="0"/>
              <a:t> </a:t>
            </a:r>
            <a:r>
              <a:rPr lang="en-US" dirty="0" err="1" smtClean="0"/>
              <a:t>xml:lang</a:t>
            </a:r>
            <a:r>
              <a:rPr lang="en-US" dirty="0" smtClean="0"/>
              <a:t>="</a:t>
            </a:r>
            <a:r>
              <a:rPr lang="en-US" dirty="0" err="1" smtClean="0"/>
              <a:t>srp</a:t>
            </a:r>
            <a:r>
              <a:rPr lang="en-US" dirty="0" smtClean="0"/>
              <a:t>"&gt;Aleksandar </a:t>
            </a:r>
            <a:r>
              <a:rPr lang="en-US" dirty="0" err="1" smtClean="0"/>
              <a:t>Veliki</a:t>
            </a:r>
            <a:r>
              <a:rPr lang="en-US" dirty="0" smtClean="0"/>
              <a:t> (356BC-323BC)&lt;/</a:t>
            </a:r>
            <a:r>
              <a:rPr lang="en-US" dirty="0" err="1" smtClean="0"/>
              <a:t>dc:subject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dc:subject</a:t>
            </a:r>
            <a:r>
              <a:rPr lang="en-US" dirty="0" smtClean="0"/>
              <a:t> </a:t>
            </a:r>
            <a:r>
              <a:rPr lang="en-US" dirty="0" err="1" smtClean="0"/>
              <a:t>xml:lang</a:t>
            </a:r>
            <a:r>
              <a:rPr lang="en-US" dirty="0" smtClean="0"/>
              <a:t>="eng"&gt;Alexander the Great (356BC-323BC)&lt;/</a:t>
            </a:r>
            <a:r>
              <a:rPr lang="en-US" dirty="0" err="1" smtClean="0"/>
              <a:t>dc:subject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dc:subject</a:t>
            </a:r>
            <a:r>
              <a:rPr lang="en-US" dirty="0" smtClean="0"/>
              <a:t> </a:t>
            </a:r>
            <a:r>
              <a:rPr lang="en-US" dirty="0" err="1" smtClean="0"/>
              <a:t>xml:lang</a:t>
            </a:r>
            <a:r>
              <a:rPr lang="en-US" dirty="0" smtClean="0"/>
              <a:t>="</a:t>
            </a:r>
            <a:r>
              <a:rPr lang="en-US" dirty="0" err="1" smtClean="0"/>
              <a:t>srp</a:t>
            </a:r>
            <a:r>
              <a:rPr lang="en-US" dirty="0" smtClean="0"/>
              <a:t>"&gt;</a:t>
            </a:r>
            <a:r>
              <a:rPr lang="en-US" dirty="0" err="1" smtClean="0"/>
              <a:t>Aleksandrida</a:t>
            </a:r>
            <a:r>
              <a:rPr lang="en-US" dirty="0" smtClean="0"/>
              <a:t>&lt;/</a:t>
            </a:r>
            <a:r>
              <a:rPr lang="en-US" dirty="0" err="1" smtClean="0"/>
              <a:t>dc:subject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dc:subject</a:t>
            </a:r>
            <a:r>
              <a:rPr lang="en-US" dirty="0" smtClean="0"/>
              <a:t> </a:t>
            </a:r>
            <a:r>
              <a:rPr lang="en-US" dirty="0" err="1" smtClean="0"/>
              <a:t>xml:lang</a:t>
            </a:r>
            <a:r>
              <a:rPr lang="en-US" dirty="0" smtClean="0"/>
              <a:t>="eng"&gt;Alexander romance&lt;/</a:t>
            </a:r>
            <a:r>
              <a:rPr lang="en-US" dirty="0" err="1" smtClean="0"/>
              <a:t>dc:subject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dc:type</a:t>
            </a:r>
            <a:r>
              <a:rPr lang="en-US" dirty="0" smtClean="0"/>
              <a:t> </a:t>
            </a:r>
            <a:r>
              <a:rPr lang="en-US" dirty="0" err="1" smtClean="0"/>
              <a:t>xml:lang</a:t>
            </a:r>
            <a:r>
              <a:rPr lang="en-US" dirty="0" smtClean="0"/>
              <a:t>="eng"&gt;monograph&lt;/</a:t>
            </a:r>
            <a:r>
              <a:rPr lang="en-US" dirty="0" err="1" smtClean="0"/>
              <a:t>dc:type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dcterms:extent</a:t>
            </a:r>
            <a:r>
              <a:rPr lang="en-US" dirty="0" smtClean="0"/>
              <a:t>&gt;20 cm&lt;/</a:t>
            </a:r>
            <a:r>
              <a:rPr lang="en-US" dirty="0" err="1" smtClean="0"/>
              <a:t>dcterms:extent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dcterms:medium</a:t>
            </a:r>
            <a:r>
              <a:rPr lang="en-US" dirty="0" smtClean="0"/>
              <a:t>&gt;paper&lt;/</a:t>
            </a:r>
            <a:r>
              <a:rPr lang="en-US" dirty="0" err="1" smtClean="0"/>
              <a:t>dcterms:medium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dcterms:provenance</a:t>
            </a:r>
            <a:r>
              <a:rPr lang="en-US" dirty="0" smtClean="0"/>
              <a:t>&gt;</a:t>
            </a:r>
            <a:r>
              <a:rPr lang="en-US" dirty="0" err="1" smtClean="0"/>
              <a:t>Ekslibris</a:t>
            </a:r>
            <a:r>
              <a:rPr lang="en-US" dirty="0" smtClean="0"/>
              <a:t> Dr Heinrich Christensen&lt;/</a:t>
            </a:r>
            <a:r>
              <a:rPr lang="en-US" dirty="0" err="1" smtClean="0"/>
              <a:t>dcterms:provenance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edm:type</a:t>
            </a:r>
            <a:r>
              <a:rPr lang="en-US" dirty="0" smtClean="0"/>
              <a:t>&gt;TEXT&lt;/</a:t>
            </a:r>
            <a:r>
              <a:rPr lang="en-US" dirty="0" err="1" smtClean="0"/>
              <a:t>edm:type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edm:currentLocation</a:t>
            </a:r>
            <a:r>
              <a:rPr lang="en-US" dirty="0" smtClean="0"/>
              <a:t> </a:t>
            </a:r>
            <a:r>
              <a:rPr lang="en-US" dirty="0" err="1" smtClean="0"/>
              <a:t>xml:lang</a:t>
            </a:r>
            <a:r>
              <a:rPr lang="en-US" dirty="0" smtClean="0"/>
              <a:t>="eng"&gt;University library "</a:t>
            </a:r>
            <a:r>
              <a:rPr lang="en-US" dirty="0" err="1" smtClean="0"/>
              <a:t>Svetozar</a:t>
            </a:r>
            <a:r>
              <a:rPr lang="en-US" dirty="0" smtClean="0"/>
              <a:t> </a:t>
            </a:r>
            <a:r>
              <a:rPr lang="en-US" dirty="0" err="1" smtClean="0"/>
              <a:t>Markovic</a:t>
            </a:r>
            <a:r>
              <a:rPr lang="en-US" dirty="0" smtClean="0"/>
              <a:t>"&lt;/</a:t>
            </a:r>
            <a:r>
              <a:rPr lang="en-US" dirty="0" err="1" smtClean="0"/>
              <a:t>edm:currentLocation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&lt;/</a:t>
            </a:r>
            <a:r>
              <a:rPr lang="en-US" dirty="0" err="1" smtClean="0"/>
              <a:t>edm:ProvidedCHO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edm:WebResource</a:t>
            </a:r>
            <a:r>
              <a:rPr lang="en-US" dirty="0" smtClean="0"/>
              <a:t> </a:t>
            </a:r>
            <a:r>
              <a:rPr lang="en-US" dirty="0" err="1" smtClean="0"/>
              <a:t>rdf:about</a:t>
            </a:r>
            <a:r>
              <a:rPr lang="en-US" dirty="0" smtClean="0"/>
              <a:t>="http://phaidrabg.bg.ac.rs/o:654"&gt;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edm:rights</a:t>
            </a:r>
            <a:r>
              <a:rPr lang="en-US" dirty="0" smtClean="0"/>
              <a:t> </a:t>
            </a:r>
            <a:r>
              <a:rPr lang="en-US" dirty="0" err="1" smtClean="0"/>
              <a:t>rdf:resource</a:t>
            </a:r>
            <a:r>
              <a:rPr lang="en-US" dirty="0" smtClean="0"/>
              <a:t>="http://www.europeana.eu/rights/rr-f"/&gt;</a:t>
            </a:r>
          </a:p>
          <a:p>
            <a:r>
              <a:rPr lang="en-US" dirty="0" smtClean="0"/>
              <a:t>&lt;/</a:t>
            </a:r>
            <a:r>
              <a:rPr lang="en-US" dirty="0" err="1" smtClean="0"/>
              <a:t>edm:WebResource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edm:Agent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skos:prefLabel</a:t>
            </a:r>
            <a:r>
              <a:rPr lang="en-US" dirty="0" smtClean="0"/>
              <a:t>&gt;Christensen, Heinrich&lt;/</a:t>
            </a:r>
            <a:r>
              <a:rPr lang="en-US" dirty="0" err="1" smtClean="0"/>
              <a:t>skos:prefLabel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edm:begin</a:t>
            </a:r>
            <a:r>
              <a:rPr lang="en-US" dirty="0" smtClean="0"/>
              <a:t>&gt;1849&lt;/</a:t>
            </a:r>
            <a:r>
              <a:rPr lang="en-US" dirty="0" err="1" smtClean="0"/>
              <a:t>edm:begin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edm:end</a:t>
            </a:r>
            <a:r>
              <a:rPr lang="en-US" dirty="0" smtClean="0"/>
              <a:t>&gt;unknown&lt;/</a:t>
            </a:r>
            <a:r>
              <a:rPr lang="en-US" dirty="0" err="1" smtClean="0"/>
              <a:t>edm:end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&lt;/</a:t>
            </a:r>
            <a:r>
              <a:rPr lang="en-US" dirty="0" err="1" smtClean="0"/>
              <a:t>edm:Agent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edm:Place</a:t>
            </a:r>
            <a:r>
              <a:rPr lang="en-US" dirty="0" smtClean="0"/>
              <a:t> </a:t>
            </a:r>
            <a:r>
              <a:rPr lang="en-US" dirty="0" err="1" smtClean="0"/>
              <a:t>rdf:about</a:t>
            </a:r>
            <a:r>
              <a:rPr lang="en-US" dirty="0" smtClean="0"/>
              <a:t>="http://sws.geonames.org/2925533/"&gt;</a:t>
            </a:r>
          </a:p>
          <a:p>
            <a:r>
              <a:rPr lang="en-US" dirty="0" smtClean="0"/>
              <a:t>&lt;wgs84_pos:lat&gt;50.11667&lt;/wgs84_pos:lat&gt;</a:t>
            </a:r>
          </a:p>
          <a:p>
            <a:r>
              <a:rPr lang="en-US" dirty="0" smtClean="0"/>
              <a:t>&lt;wgs84_pos:long&gt;8.68333&lt;/wgs84_pos:long&gt;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skos:prefLabel</a:t>
            </a:r>
            <a:r>
              <a:rPr lang="en-US" dirty="0" smtClean="0"/>
              <a:t> </a:t>
            </a:r>
            <a:r>
              <a:rPr lang="en-US" dirty="0" err="1" smtClean="0"/>
              <a:t>xml:lang</a:t>
            </a:r>
            <a:r>
              <a:rPr lang="en-US" dirty="0" smtClean="0"/>
              <a:t>="en"&gt;Frankfurt&lt;/</a:t>
            </a:r>
            <a:r>
              <a:rPr lang="en-US" dirty="0" err="1" smtClean="0"/>
              <a:t>skos:prefLabel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skos:altlabel</a:t>
            </a:r>
            <a:r>
              <a:rPr lang="en-US" dirty="0" smtClean="0"/>
              <a:t> </a:t>
            </a:r>
            <a:r>
              <a:rPr lang="en-US" dirty="0" err="1" smtClean="0"/>
              <a:t>xml:lang</a:t>
            </a:r>
            <a:r>
              <a:rPr lang="en-US" dirty="0" smtClean="0"/>
              <a:t>="de"&gt;Frankfurt/Main&lt;/</a:t>
            </a:r>
            <a:r>
              <a:rPr lang="en-US" dirty="0" err="1" smtClean="0"/>
              <a:t>skos:altlabel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&lt;/</a:t>
            </a:r>
            <a:r>
              <a:rPr lang="en-US" dirty="0" err="1" smtClean="0"/>
              <a:t>edm:Place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ore:Aggregation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edm:aggregatedCHO</a:t>
            </a:r>
            <a:r>
              <a:rPr lang="en-US" dirty="0" smtClean="0"/>
              <a:t> </a:t>
            </a:r>
            <a:r>
              <a:rPr lang="en-US" dirty="0" err="1" smtClean="0"/>
              <a:t>rdf:resource</a:t>
            </a:r>
            <a:r>
              <a:rPr lang="en-US" dirty="0" smtClean="0"/>
              <a:t>="UBSM: </a:t>
            </a:r>
            <a:r>
              <a:rPr lang="sr-Cyrl-RS" dirty="0" smtClean="0"/>
              <a:t>ПБ4 127"/&gt;</a:t>
            </a:r>
          </a:p>
          <a:p>
            <a:r>
              <a:rPr lang="sr-Cyrl-RS" dirty="0" smtClean="0"/>
              <a:t>&lt;</a:t>
            </a:r>
            <a:r>
              <a:rPr lang="en-US" dirty="0" err="1" smtClean="0"/>
              <a:t>edm:dataProvider</a:t>
            </a:r>
            <a:r>
              <a:rPr lang="en-US" dirty="0" smtClean="0"/>
              <a:t> </a:t>
            </a:r>
            <a:r>
              <a:rPr lang="en-US" dirty="0" err="1" smtClean="0"/>
              <a:t>xml:lang</a:t>
            </a:r>
            <a:r>
              <a:rPr lang="en-US" dirty="0" smtClean="0"/>
              <a:t>="eng"&gt;University library "</a:t>
            </a:r>
            <a:r>
              <a:rPr lang="en-US" dirty="0" err="1" smtClean="0"/>
              <a:t>Svetozar</a:t>
            </a:r>
            <a:r>
              <a:rPr lang="en-US" dirty="0" smtClean="0"/>
              <a:t> </a:t>
            </a:r>
            <a:r>
              <a:rPr lang="en-US" dirty="0" err="1" smtClean="0"/>
              <a:t>Markovic</a:t>
            </a:r>
            <a:r>
              <a:rPr lang="en-US" dirty="0" smtClean="0"/>
              <a:t>", Belgrade&lt;/</a:t>
            </a:r>
            <a:r>
              <a:rPr lang="en-US" dirty="0" err="1" smtClean="0"/>
              <a:t>edm:dataProvider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edm:dataProvider</a:t>
            </a:r>
            <a:r>
              <a:rPr lang="en-US" dirty="0" smtClean="0"/>
              <a:t> </a:t>
            </a:r>
            <a:r>
              <a:rPr lang="en-US" dirty="0" err="1" smtClean="0"/>
              <a:t>xml:lang</a:t>
            </a:r>
            <a:r>
              <a:rPr lang="en-US" dirty="0" smtClean="0"/>
              <a:t>="</a:t>
            </a:r>
            <a:r>
              <a:rPr lang="en-US" dirty="0" err="1" smtClean="0"/>
              <a:t>srp</a:t>
            </a:r>
            <a:r>
              <a:rPr lang="en-US" dirty="0" smtClean="0"/>
              <a:t>"&gt;</a:t>
            </a:r>
            <a:r>
              <a:rPr lang="en-US" dirty="0" err="1" smtClean="0"/>
              <a:t>Univerzitetska</a:t>
            </a:r>
            <a:r>
              <a:rPr lang="en-US" dirty="0" smtClean="0"/>
              <a:t> </a:t>
            </a:r>
            <a:r>
              <a:rPr lang="en-US" dirty="0" err="1" smtClean="0"/>
              <a:t>biblioteka</a:t>
            </a:r>
            <a:r>
              <a:rPr lang="en-US" dirty="0" smtClean="0"/>
              <a:t> "</a:t>
            </a:r>
            <a:r>
              <a:rPr lang="en-US" dirty="0" err="1" smtClean="0"/>
              <a:t>Svetozar</a:t>
            </a:r>
            <a:r>
              <a:rPr lang="en-US" dirty="0" smtClean="0"/>
              <a:t> </a:t>
            </a:r>
            <a:r>
              <a:rPr lang="en-US" dirty="0" err="1" smtClean="0"/>
              <a:t>Marković</a:t>
            </a:r>
            <a:r>
              <a:rPr lang="en-US" dirty="0" smtClean="0"/>
              <a:t>", Beograd&lt;/</a:t>
            </a:r>
            <a:r>
              <a:rPr lang="en-US" dirty="0" err="1" smtClean="0"/>
              <a:t>edm:dataProvider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edm:isShownBy</a:t>
            </a:r>
            <a:r>
              <a:rPr lang="en-US" dirty="0" smtClean="0"/>
              <a:t> </a:t>
            </a:r>
            <a:r>
              <a:rPr lang="en-US" dirty="0" err="1" smtClean="0"/>
              <a:t>rdf:resource</a:t>
            </a:r>
            <a:r>
              <a:rPr lang="en-US" dirty="0" smtClean="0"/>
              <a:t>="http://phaidrabg.bg.ac.rs/o:654"/&gt;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edm:object</a:t>
            </a:r>
            <a:r>
              <a:rPr lang="en-US" dirty="0" smtClean="0"/>
              <a:t> </a:t>
            </a:r>
            <a:r>
              <a:rPr lang="en-US" dirty="0" err="1" smtClean="0"/>
              <a:t>rdf:resource</a:t>
            </a:r>
            <a:r>
              <a:rPr lang="en-US" dirty="0" smtClean="0"/>
              <a:t>="http://www.unilib.bg.ac.rs/repozitorijum/europeana/pb4/127/127.jpg"/&gt;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edm:provider</a:t>
            </a:r>
            <a:r>
              <a:rPr lang="en-US" dirty="0" smtClean="0"/>
              <a:t>&gt;The European Library&lt;/</a:t>
            </a:r>
            <a:r>
              <a:rPr lang="en-US" dirty="0" err="1" smtClean="0"/>
              <a:t>edm:provider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edm:rights</a:t>
            </a:r>
            <a:r>
              <a:rPr lang="en-US" dirty="0" smtClean="0"/>
              <a:t> </a:t>
            </a:r>
            <a:r>
              <a:rPr lang="en-US" dirty="0" err="1" smtClean="0"/>
              <a:t>rdf:resource</a:t>
            </a:r>
            <a:r>
              <a:rPr lang="en-US" dirty="0" smtClean="0"/>
              <a:t>="http://www.europeana.eu/rights/rr-f"/&gt;</a:t>
            </a:r>
          </a:p>
          <a:p>
            <a:r>
              <a:rPr lang="en-US" dirty="0" smtClean="0"/>
              <a:t>&lt;/</a:t>
            </a:r>
            <a:r>
              <a:rPr lang="en-US" dirty="0" err="1" smtClean="0"/>
              <a:t>ore:Aggregation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&lt;/record&gt;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1157</Words>
  <Application>Microsoft Office PowerPoint</Application>
  <PresentationFormat>On-screen Show (4:3)</PresentationFormat>
  <Paragraphs>512</Paragraphs>
  <Slides>36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Linked Open Data и Bibframe  нови облици организовања метаподатака у библиотекарству</vt:lpstr>
      <vt:lpstr>Портали / Репозиторијуми</vt:lpstr>
      <vt:lpstr>Еуропеана</vt:lpstr>
      <vt:lpstr>OAI Open Archives Initiative </vt:lpstr>
      <vt:lpstr>OAI PMH</vt:lpstr>
      <vt:lpstr>OAI PMH</vt:lpstr>
      <vt:lpstr>Europeana Data Model - EDM</vt:lpstr>
      <vt:lpstr>Агрегација у моделу EDM</vt:lpstr>
      <vt:lpstr>Еуропеана - EDM</vt:lpstr>
      <vt:lpstr>Еуропеана - EDM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Коришћење елемената</vt:lpstr>
      <vt:lpstr>PHAIDRA</vt:lpstr>
      <vt:lpstr>Метаподаци у систему PHAIDRA       </vt:lpstr>
      <vt:lpstr>Обавезни метаподаци у систему PHAIDRA </vt:lpstr>
      <vt:lpstr>Е-тезе</vt:lpstr>
      <vt:lpstr>ETD-MS </vt:lpstr>
      <vt:lpstr>Therefore</vt:lpstr>
      <vt:lpstr>Therefore</vt:lpstr>
      <vt:lpstr>Креирање метаподатака</vt:lpstr>
      <vt:lpstr>База унетих метаподатака</vt:lpstr>
      <vt:lpstr>Проналажење тражених метаподатака</vt:lpstr>
      <vt:lpstr>Резултат претраге</vt:lpstr>
      <vt:lpstr>Учитавање дигиталног објекта</vt:lpstr>
      <vt:lpstr>Експорт фајлова</vt:lpstr>
      <vt:lpstr>Едитовање метаподатака</vt:lpstr>
      <vt:lpstr>Slide 35</vt:lpstr>
      <vt:lpstr>Slide 36</vt:lpstr>
    </vt:vector>
  </TitlesOfParts>
  <Company>Univerzitetska biblioteka "Svetozar Marković"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Aleksandar Milošević</dc:creator>
  <cp:lastModifiedBy>Korisnik</cp:lastModifiedBy>
  <cp:revision>201</cp:revision>
  <dcterms:created xsi:type="dcterms:W3CDTF">2012-10-01T10:41:38Z</dcterms:created>
  <dcterms:modified xsi:type="dcterms:W3CDTF">2016-05-17T11:09:10Z</dcterms:modified>
</cp:coreProperties>
</file>