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0" r:id="rId3"/>
    <p:sldId id="289" r:id="rId4"/>
    <p:sldId id="274" r:id="rId5"/>
    <p:sldId id="276" r:id="rId6"/>
    <p:sldId id="275" r:id="rId7"/>
    <p:sldId id="287" r:id="rId8"/>
    <p:sldId id="278" r:id="rId9"/>
    <p:sldId id="281" r:id="rId10"/>
    <p:sldId id="282" r:id="rId11"/>
    <p:sldId id="257" r:id="rId12"/>
    <p:sldId id="283" r:id="rId13"/>
    <p:sldId id="284" r:id="rId14"/>
    <p:sldId id="263" r:id="rId15"/>
    <p:sldId id="264" r:id="rId16"/>
    <p:sldId id="285" r:id="rId17"/>
    <p:sldId id="291" r:id="rId18"/>
    <p:sldId id="266" r:id="rId19"/>
    <p:sldId id="286" r:id="rId20"/>
    <p:sldId id="268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779" autoAdjust="0"/>
    <p:restoredTop sz="42832" autoAdjust="0"/>
  </p:normalViewPr>
  <p:slideViewPr>
    <p:cSldViewPr>
      <p:cViewPr>
        <p:scale>
          <a:sx n="100" d="100"/>
          <a:sy n="100" d="100"/>
        </p:scale>
        <p:origin x="-342" y="14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292C7-DE7A-4AC1-8432-20FA6716A1F0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2FFB-F7B5-443F-912F-A5326D0AF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2FFB-F7B5-443F-912F-A5326D0AFBD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backgro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6192688" cy="1902073"/>
          </a:xfrm>
        </p:spPr>
        <p:txBody>
          <a:bodyPr/>
          <a:lstStyle>
            <a:lvl1pPr>
              <a:defRPr baseline="0">
                <a:solidFill>
                  <a:srgbClr val="C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4320480"/>
          </a:xfrm>
        </p:spPr>
        <p:txBody>
          <a:bodyPr/>
          <a:lstStyle>
            <a:lvl1pPr marL="0" indent="0" algn="l">
              <a:buNone/>
              <a:defRPr i="1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-backgro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8856984" cy="5616624"/>
          </a:xfrm>
          <a:prstGeom prst="rect">
            <a:avLst/>
          </a:prstGeom>
          <a:solidFill>
            <a:schemeClr val="bg1">
              <a:alpha val="25000"/>
            </a:schemeClr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elgrade_University_Librar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aba/publications/FreeLCSH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umd.edu/projects/plus/SHOE/onts/personal1.0.html" TargetMode="External"/><Relationship Id="rId5" Type="http://schemas.openxmlformats.org/officeDocument/2006/relationships/hyperlink" Target="http://www.europeana.eu/portal/search.html?query=nikola+tesla&amp;rows=24" TargetMode="External"/><Relationship Id="rId4" Type="http://schemas.openxmlformats.org/officeDocument/2006/relationships/hyperlink" Target="http://eurovoc.europa.eu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6192688" cy="2883170"/>
          </a:xfrm>
        </p:spPr>
        <p:txBody>
          <a:bodyPr>
            <a:noAutofit/>
          </a:bodyPr>
          <a:lstStyle/>
          <a:p>
            <a:r>
              <a:rPr lang="en-US" sz="3000" dirty="0" smtClean="0"/>
              <a:t>Linked Open Data </a:t>
            </a:r>
            <a:r>
              <a:rPr lang="sr-Cyrl-RS" sz="3000" dirty="0" smtClean="0"/>
              <a:t>и</a:t>
            </a:r>
            <a:r>
              <a:rPr lang="en-US" sz="3000" dirty="0" smtClean="0"/>
              <a:t> </a:t>
            </a:r>
            <a:r>
              <a:rPr lang="en-US" sz="3000" dirty="0" err="1" smtClean="0"/>
              <a:t>Bibframe</a:t>
            </a:r>
            <a:r>
              <a:rPr lang="en-US" sz="30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Cyrl-RS" sz="2400" dirty="0" smtClean="0"/>
              <a:t>нови облици организовања метаподатака у библиотекарству</a:t>
            </a:r>
            <a:endParaRPr lang="en-US" sz="2400" dirty="0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14414" y="3500438"/>
            <a:ext cx="7000924" cy="278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RS" altLang="ja-JP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Perpetu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algn="r"/>
            <a:r>
              <a:rPr lang="sr-Cyrl-CS" sz="1800" b="1" dirty="0" smtClean="0"/>
              <a:t>			Наташа Дакић</a:t>
            </a:r>
            <a:r>
              <a:rPr lang="ru-RU" sz="1800" b="1" dirty="0" smtClean="0"/>
              <a:t>, </a:t>
            </a:r>
            <a:r>
              <a:rPr lang="sr-Cyrl-CS" sz="1800" b="1" dirty="0" smtClean="0"/>
              <a:t>Јелена Андоновски </a:t>
            </a:r>
            <a:endParaRPr lang="en-US" sz="1800" b="1" dirty="0" smtClean="0"/>
          </a:p>
          <a:p>
            <a:pPr algn="r"/>
            <a:r>
              <a:rPr lang="sr-Cyrl-RS" sz="1800" dirty="0" smtClean="0"/>
              <a:t>	Универзитетска библиотека „Светозар Марковић“</a:t>
            </a:r>
            <a:endParaRPr lang="en-US" sz="18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Дигиталн</a:t>
            </a:r>
            <a:r>
              <a:rPr lang="sr-Cyrl-RS" dirty="0" smtClean="0"/>
              <a:t>и објекат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представља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ентитет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који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састоји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од:</a:t>
            </a: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дигиталног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објекта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припадајућих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метаподатака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јединственог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идентификатора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Шта су метаподаци?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Метаподаци се често дефинишу као подаци о подацима или информације о информацијама.</a:t>
            </a:r>
          </a:p>
          <a:p>
            <a:endParaRPr lang="sr-Latn-R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Метаподаци су структуриране информације које описују, објашњавају, лоцирају или на други начин чине лакшим проналажење, коришћење или управљање неким извором информација.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Метаподаци у библиотекарству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Cyrl-CS" sz="2000" dirty="0" smtClean="0">
                <a:solidFill>
                  <a:schemeClr val="tx1"/>
                </a:solidFill>
                <a:latin typeface="Arial" charset="0"/>
              </a:rPr>
              <a:t>Формати</a:t>
            </a:r>
            <a:r>
              <a:rPr lang="it-IT" sz="2000" dirty="0" smtClean="0">
                <a:solidFill>
                  <a:schemeClr val="tx1"/>
                </a:solidFill>
                <a:latin typeface="Arial" charset="0"/>
              </a:rPr>
              <a:t> за машински читљиво бележење библографских података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sr-Cyrl-CS" sz="20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z="2000" dirty="0" smtClean="0">
                <a:solidFill>
                  <a:schemeClr val="tx1"/>
                </a:solidFill>
                <a:latin typeface="Arial" charset="0"/>
              </a:rPr>
              <a:t>MARC21 </a:t>
            </a:r>
            <a:endParaRPr lang="sr-Cyrl-CS" sz="20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z="2000" dirty="0" smtClean="0">
                <a:solidFill>
                  <a:schemeClr val="tx1"/>
                </a:solidFill>
                <a:latin typeface="Arial" charset="0"/>
              </a:rPr>
              <a:t>UNIMARC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sr-Latn-CS" sz="20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Cyrl-CS" sz="2000" dirty="0" smtClean="0">
                <a:solidFill>
                  <a:schemeClr val="tx1"/>
                </a:solidFill>
                <a:latin typeface="Arial" charset="0"/>
              </a:rPr>
              <a:t>	Два највећа библиотечка система у Србији раде на </a:t>
            </a:r>
            <a:r>
              <a:rPr lang="sr-Latn-CS" sz="2000" dirty="0" smtClean="0">
                <a:solidFill>
                  <a:schemeClr val="tx1"/>
                </a:solidFill>
                <a:latin typeface="Arial" charset="0"/>
              </a:rPr>
              <a:t>UNIMARC</a:t>
            </a:r>
            <a:r>
              <a:rPr lang="sr-Cyrl-CS" sz="2000" dirty="0" smtClean="0">
                <a:solidFill>
                  <a:schemeClr val="tx1"/>
                </a:solidFill>
                <a:latin typeface="Arial" charset="0"/>
              </a:rPr>
              <a:t> платформи</a:t>
            </a:r>
          </a:p>
          <a:p>
            <a:pPr lvl="1">
              <a:lnSpc>
                <a:spcPct val="90000"/>
              </a:lnSpc>
            </a:pPr>
            <a:r>
              <a:rPr lang="sr-Latn-CS" sz="2000" dirty="0" smtClean="0">
                <a:solidFill>
                  <a:schemeClr val="tx1"/>
                </a:solidFill>
                <a:latin typeface="Arial" charset="0"/>
              </a:rPr>
              <a:t>COBISS</a:t>
            </a:r>
          </a:p>
          <a:p>
            <a:pPr lvl="1">
              <a:lnSpc>
                <a:spcPct val="90000"/>
              </a:lnSpc>
            </a:pPr>
            <a:r>
              <a:rPr lang="sr-Latn-CS" sz="2000" dirty="0" smtClean="0">
                <a:solidFill>
                  <a:schemeClr val="tx1"/>
                </a:solidFill>
                <a:latin typeface="Arial" charset="0"/>
              </a:rPr>
              <a:t>BISIS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Данас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подаци који описују дигиталне изворе;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алат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који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омогућава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бољу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видљивост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доступност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објекта</a:t>
            </a:r>
            <a:r>
              <a:rPr lang="en-US" dirty="0" smtClean="0">
                <a:solidFill>
                  <a:schemeClr val="tx1"/>
                </a:solidFill>
              </a:rPr>
              <a:t> преко </a:t>
            </a:r>
            <a:r>
              <a:rPr lang="en-US" dirty="0" err="1" smtClean="0">
                <a:solidFill>
                  <a:schemeClr val="tx1"/>
                </a:solidFill>
              </a:rPr>
              <a:t>веба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Улога метаподатака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проналажење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извора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података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према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релевантним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критеријумима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организациј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управљање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различитим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архивама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размен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информација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садржаја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између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различитих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структура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података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интерфејса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уз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минималне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губитке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садржају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функционалности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дигиталн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идентификациј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(преко </a:t>
            </a:r>
            <a:r>
              <a:rPr lang="en-US" dirty="0" err="1" smtClean="0">
                <a:solidFill>
                  <a:schemeClr val="tx1"/>
                </a:solidFill>
              </a:rPr>
              <a:t>трајних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идентификатора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као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што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су</a:t>
            </a:r>
            <a:r>
              <a:rPr lang="en-US" dirty="0" smtClean="0">
                <a:solidFill>
                  <a:schemeClr val="tx1"/>
                </a:solidFill>
              </a:rPr>
              <a:t> URL </a:t>
            </a:r>
            <a:r>
              <a:rPr lang="en-US" dirty="0" err="1" smtClean="0">
                <a:solidFill>
                  <a:schemeClr val="tx1"/>
                </a:solidFill>
              </a:rPr>
              <a:t>адресе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или</a:t>
            </a:r>
            <a:r>
              <a:rPr lang="en-US" dirty="0" smtClean="0">
                <a:solidFill>
                  <a:schemeClr val="tx1"/>
                </a:solidFill>
              </a:rPr>
              <a:t> DOI </a:t>
            </a:r>
            <a:r>
              <a:rPr lang="en-US" dirty="0" err="1" smtClean="0">
                <a:solidFill>
                  <a:schemeClr val="tx1"/>
                </a:solidFill>
              </a:rPr>
              <a:t>бројев</a:t>
            </a:r>
            <a:r>
              <a:rPr lang="sr-Cyrl-RS" dirty="0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);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архивирање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заштит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информација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Врсте метаподатака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Описни метаподаци описују извор у циљу откривања или идентификације.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Структурални метаподаци односе се на структуру самог дигиталног објекта.</a:t>
            </a:r>
            <a:endParaRPr lang="sr-Cyrl-R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Административни метаподаци омогућавају лакше управљање извором.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	Постоје два типа административних метаподатака: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	1.	Права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	2.	Чување и заштита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Метаподаци - разлике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Прва разлика је у опису да ли се описује један објекат или цела колекција.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 Друга разлика се односи на метаподатке, да ли су метаподаци део дигиталног објекта или постоји линк који са објекта води на метаподатке и обратно.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Трећа разлика се односи на то: коме или чему су намењени метаподаци. Дакле, да ли су намењени људима директно или компјутерима за међусобну комуникацију, или за пренос из једног алгоритма у други.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Креирање метаподатака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Ручно израђени метаподаци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Аутоматски генерисани метаподаци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Полуаутоматски генерисани метаподаци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Екстраховање метаподатака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>
                <a:hlinkClick r:id="rId3"/>
              </a:rPr>
              <a:t>https://www.zotero.org/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 r="788" b="4301"/>
          <a:stretch>
            <a:fillRect/>
          </a:stretch>
        </p:blipFill>
        <p:spPr bwMode="auto">
          <a:xfrm>
            <a:off x="142844" y="1876127"/>
            <a:ext cx="8786874" cy="476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857232"/>
            <a:ext cx="6643702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Vraneš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Visokoškolske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Biblioteke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Vraneš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Aleksandra.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Visokoškolske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Biblioteke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Beograd 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Banjaluka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Konzorcium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TEMPUS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projekta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UMI_JEP 16059-2001 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Univerzitetska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biblioteka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Svetozar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Marković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” ;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Narodna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univerzitetska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biblioteka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Republike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Srpske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2004.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Структура метаподатака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Елемент – најмањи ентитет који има јасно семантичко значење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Вредност – јединствена информација која представља садржај елемента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Запис – структурирана група елемената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Схема – систем правила о начину коришћења елемента и начину креирања вредности унутар елемената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Структурирани метаподаци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подаци који су организовани по пољима/одређеним елементима према коришћеном моделу за метаподатке/податке најчешће у бази података.</a:t>
            </a:r>
          </a:p>
          <a:p>
            <a:endParaRPr lang="sr-Cyrl-RS" sz="2000" u="sng" dirty="0" smtClean="0">
              <a:solidFill>
                <a:schemeClr val="tx1"/>
              </a:solidFill>
              <a:hlinkClick r:id="rId3"/>
            </a:endParaRPr>
          </a:p>
          <a:p>
            <a:r>
              <a:rPr lang="en-US" sz="2000" u="sng" dirty="0" smtClean="0">
                <a:solidFill>
                  <a:schemeClr val="tx1"/>
                </a:solidFill>
                <a:hlinkClick r:id="rId3"/>
              </a:rPr>
              <a:t>http://en.wikipedia.org/wiki/Belgrade_University_Library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Садржај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28670"/>
            <a:ext cx="8856984" cy="5929330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 smtClean="0"/>
              <a:t>СТРУКТУРА ИНФОРМАЦИЈА </a:t>
            </a:r>
            <a:r>
              <a:rPr lang="sr-Cyrl-CS" sz="3600" b="1" dirty="0" smtClean="0"/>
              <a:t>У БИБЛИОТЕКАМА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err="1" smtClean="0"/>
              <a:t>Дигитални</a:t>
            </a:r>
            <a:r>
              <a:rPr lang="en-US" sz="2600" dirty="0" smtClean="0"/>
              <a:t> </a:t>
            </a:r>
            <a:r>
              <a:rPr lang="en-US" sz="2600" dirty="0" err="1" smtClean="0"/>
              <a:t>репозиторијуми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err="1" smtClean="0"/>
              <a:t>Дигитални</a:t>
            </a:r>
            <a:r>
              <a:rPr lang="en-US" sz="2600" dirty="0" smtClean="0"/>
              <a:t> </a:t>
            </a:r>
            <a:r>
              <a:rPr lang="en-US" sz="2600" dirty="0" err="1" smtClean="0"/>
              <a:t>објекти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Метаподаци: дефиниција, улога, значај</a:t>
            </a:r>
            <a:endParaRPr lang="en-US" sz="2600" dirty="0" smtClean="0"/>
          </a:p>
          <a:p>
            <a:r>
              <a:rPr lang="sr-Cyrl-CS" b="1" dirty="0" smtClean="0"/>
              <a:t>ШЕМЕ ЗА МЕТАПОДАТКЕ У БИБЛИОТЕКАРСТВУ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Најзаступљеније шеме за израду метаподатака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Dublin Core 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METS 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MODS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TEI</a:t>
            </a:r>
          </a:p>
          <a:p>
            <a:r>
              <a:rPr lang="sr-Cyrl-CS" b="1" dirty="0" smtClean="0"/>
              <a:t>БИБЛИОТЕЧКИ РЕПОЗИТОРИЈУМИ</a:t>
            </a:r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Репозиторијуми метаподатака – Еуропеана и </a:t>
            </a:r>
            <a:r>
              <a:rPr lang="en-US" sz="2600" dirty="0" smtClean="0"/>
              <a:t>DPLA</a:t>
            </a:r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Репозиторијуми дигиталних објеката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OAI PMH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sr-Cyrl-CS" sz="2600" dirty="0" smtClean="0"/>
              <a:t>Метаподаци у дигиталним репозиторијумима</a:t>
            </a:r>
            <a:endParaRPr lang="en-US" sz="2600" dirty="0" smtClean="0"/>
          </a:p>
          <a:p>
            <a:r>
              <a:rPr lang="sr-Cyrl-CS" b="1" dirty="0" smtClean="0"/>
              <a:t>СЕМАНТИЧКИ ВЕБ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err="1" smtClean="0"/>
              <a:t>Семантички</a:t>
            </a:r>
            <a:r>
              <a:rPr lang="en-US" sz="2600" dirty="0" smtClean="0"/>
              <a:t> </a:t>
            </a:r>
            <a:r>
              <a:rPr lang="en-US" sz="2600" dirty="0" err="1" smtClean="0"/>
              <a:t>веб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Linked Open Data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XML/</a:t>
            </a:r>
            <a:r>
              <a:rPr lang="sr-Cyrl-CS" sz="2600" dirty="0" smtClean="0"/>
              <a:t>RDF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BIBFRAME</a:t>
            </a:r>
          </a:p>
          <a:p>
            <a:endParaRPr lang="sr-Cyrl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Структурирани метаподаци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1376"/>
            <a:ext cx="8856984" cy="5616624"/>
          </a:xfrm>
        </p:spPr>
        <p:txBody>
          <a:bodyPr/>
          <a:lstStyle/>
          <a:p>
            <a:endParaRPr lang="sr-Cyrl-RS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к</a:t>
            </a:r>
            <a:r>
              <a:rPr lang="en-US" dirty="0" err="1" smtClean="0">
                <a:solidFill>
                  <a:schemeClr val="tx1"/>
                </a:solidFill>
              </a:rPr>
              <a:t>онтролисани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речници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sr-Cyrl-RS" dirty="0" smtClean="0">
                <a:solidFill>
                  <a:schemeClr val="tx1"/>
                </a:solidFill>
              </a:rPr>
              <a:t>нпр. </a:t>
            </a:r>
            <a:r>
              <a:rPr lang="en-US" dirty="0" smtClean="0">
                <a:solidFill>
                  <a:schemeClr val="tx1"/>
                </a:solidFill>
              </a:rPr>
              <a:t>LCSH,</a:t>
            </a:r>
            <a:r>
              <a:rPr lang="sr-Cyrl-RS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hlinkClick r:id="rId3"/>
              </a:rPr>
              <a:t>http://www.loc.gov/aba/publications/FreeLCSH/</a:t>
            </a:r>
            <a:endParaRPr lang="en-US" sz="2000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т</a:t>
            </a:r>
            <a:r>
              <a:rPr lang="en-US" dirty="0" err="1" smtClean="0">
                <a:solidFill>
                  <a:schemeClr val="tx1"/>
                </a:solidFill>
              </a:rPr>
              <a:t>езауруси</a:t>
            </a:r>
            <a:r>
              <a:rPr lang="sr-Latn-RS" dirty="0" smtClean="0">
                <a:solidFill>
                  <a:schemeClr val="tx1"/>
                </a:solidFill>
              </a:rPr>
              <a:t>, </a:t>
            </a:r>
            <a:r>
              <a:rPr lang="sr-Cyrl-RS" dirty="0" smtClean="0">
                <a:solidFill>
                  <a:schemeClr val="tx1"/>
                </a:solidFill>
              </a:rPr>
              <a:t>нпр. </a:t>
            </a:r>
            <a:r>
              <a:rPr lang="en-US" sz="2000" dirty="0" smtClean="0">
                <a:hlinkClick r:id="rId4"/>
              </a:rPr>
              <a:t>http://eurovoc.europa.eu/</a:t>
            </a:r>
            <a:endParaRPr lang="sr-Latn-RS" sz="2000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фасетна класификација, нпр. </a:t>
            </a:r>
            <a:r>
              <a:rPr lang="en-US" sz="2000" dirty="0" smtClean="0">
                <a:hlinkClick r:id="rId5"/>
              </a:rPr>
              <a:t>http://www.europeana.eu/portal/search.html?query=nikola+tesla&amp;rows=24</a:t>
            </a:r>
            <a:endParaRPr lang="sr-Cyrl-RS" sz="2000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о</a:t>
            </a:r>
            <a:r>
              <a:rPr lang="en-US" dirty="0" err="1" smtClean="0">
                <a:solidFill>
                  <a:schemeClr val="tx1"/>
                </a:solidFill>
              </a:rPr>
              <a:t>нтологије</a:t>
            </a:r>
            <a:r>
              <a:rPr lang="sr-Cyrl-RS" dirty="0" smtClean="0">
                <a:solidFill>
                  <a:schemeClr val="tx1"/>
                </a:solidFill>
              </a:rPr>
              <a:t>, нпр. особа</a:t>
            </a:r>
          </a:p>
          <a:p>
            <a:pPr>
              <a:buNone/>
            </a:pPr>
            <a:r>
              <a:rPr lang="sr-Cyrl-RS" sz="2000" dirty="0" smtClean="0">
                <a:solidFill>
                  <a:schemeClr val="tx1"/>
                </a:solidFill>
                <a:hlinkClick r:id="rId6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hlinkClick r:id="rId6"/>
              </a:rPr>
              <a:t>http://www.cs.umd.edu/projects/plus/SHOE/onts/personal1.0.html</a:t>
            </a:r>
            <a:endParaRPr lang="sr-Cyrl-RS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Релационе базе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7950" y="1428736"/>
          <a:ext cx="2892414" cy="26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207"/>
                <a:gridCol w="1446207"/>
              </a:tblGrid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Vrednost</a:t>
                      </a: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Naslov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Kreator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Normativna kontrola</a:t>
                      </a: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Predmet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Tezaurus</a:t>
                      </a: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Opis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Format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Prava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14810" y="3071810"/>
          <a:ext cx="2000264" cy="115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</a:tblGrid>
              <a:tr h="41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Normativna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kontrola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Andrić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Ivo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00" dirty="0" smtClean="0"/>
                        <a:t>1892-1975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 smtClean="0"/>
                        <a:t>Андрић, Иво, 1892-1975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786578" y="2071678"/>
          <a:ext cx="1785950" cy="68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</a:tblGrid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Tezaurus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Književnost</a:t>
                      </a:r>
                    </a:p>
                  </a:txBody>
                  <a:tcPr marL="68580" marR="68580" marT="0" marB="0"/>
                </a:tc>
              </a:tr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Roman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6200000" flipH="1">
            <a:off x="3000364" y="2285992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00364" y="2285992"/>
            <a:ext cx="378621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6192688" cy="2883170"/>
          </a:xfrm>
        </p:spPr>
        <p:txBody>
          <a:bodyPr>
            <a:noAutofit/>
          </a:bodyPr>
          <a:lstStyle/>
          <a:p>
            <a:r>
              <a:rPr lang="en-US" sz="3000" dirty="0" smtClean="0"/>
              <a:t>Linked Open Data </a:t>
            </a:r>
            <a:r>
              <a:rPr lang="sr-Cyrl-RS" sz="3000" dirty="0" smtClean="0"/>
              <a:t>и</a:t>
            </a:r>
            <a:r>
              <a:rPr lang="en-US" sz="3000" dirty="0" smtClean="0"/>
              <a:t> </a:t>
            </a:r>
            <a:r>
              <a:rPr lang="en-US" sz="3000" dirty="0" err="1" smtClean="0"/>
              <a:t>Bibframe</a:t>
            </a:r>
            <a:r>
              <a:rPr lang="en-US" sz="30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Cyrl-RS" sz="2400" dirty="0" smtClean="0"/>
              <a:t>нови облици организовања метаподатака у библиотекарству</a:t>
            </a:r>
            <a:endParaRPr lang="en-US" sz="2400" dirty="0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14414" y="3500438"/>
            <a:ext cx="7000924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RS" altLang="ja-JP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Perpetu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Perpetua"/>
                <a:cs typeface="Times New Roman" pitchFamily="18" charset="0"/>
              </a:rPr>
              <a:t>СТРУКТУРА ИНФОРМАЦИЈА </a:t>
            </a:r>
            <a:r>
              <a:rPr kumimoji="0" lang="sr-Cyrl-C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Perpetua"/>
                <a:cs typeface="Times New Roman" pitchFamily="18" charset="0"/>
              </a:rPr>
              <a:t>У БИБЛИОТЕКАМА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algn="r"/>
            <a:r>
              <a:rPr lang="sr-Cyrl-CS" sz="1800" b="1" dirty="0" smtClean="0"/>
              <a:t>			Наташа Дакић</a:t>
            </a:r>
            <a:r>
              <a:rPr lang="ru-RU" sz="1800" b="1" dirty="0" smtClean="0"/>
              <a:t>, </a:t>
            </a:r>
            <a:r>
              <a:rPr lang="sr-Cyrl-CS" sz="1800" b="1" dirty="0" smtClean="0"/>
              <a:t>Јелена Андоновски </a:t>
            </a:r>
            <a:endParaRPr lang="en-US" sz="1800" b="1" dirty="0" smtClean="0"/>
          </a:p>
          <a:p>
            <a:pPr algn="r"/>
            <a:r>
              <a:rPr lang="sr-Cyrl-RS" sz="1800" dirty="0" smtClean="0"/>
              <a:t>	Универзитетска библиотека „Светозар Марковић“</a:t>
            </a:r>
            <a:endParaRPr lang="en-US" sz="18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CS" altLang="ja-JP" sz="1800" b="1" i="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Cyrl-C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Дигитализација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пренос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грађе</a:t>
            </a:r>
            <a:r>
              <a:rPr lang="en-US" dirty="0" smtClean="0">
                <a:solidFill>
                  <a:schemeClr val="tx1"/>
                </a:solidFill>
              </a:rPr>
              <a:t> у </a:t>
            </a:r>
            <a:r>
              <a:rPr lang="en-US" dirty="0" err="1" smtClean="0">
                <a:solidFill>
                  <a:schemeClr val="tx1"/>
                </a:solidFill>
              </a:rPr>
              <a:t>њен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облик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заштита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dirty="0" smtClean="0">
                <a:solidFill>
                  <a:schemeClr val="tx1"/>
                </a:solidFill>
              </a:rPr>
              <a:t>ч</a:t>
            </a:r>
            <a:r>
              <a:rPr lang="en-US" dirty="0" err="1" smtClean="0">
                <a:solidFill>
                  <a:schemeClr val="tx1"/>
                </a:solidFill>
              </a:rPr>
              <a:t>ување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dirty="0" smtClean="0">
                <a:solidFill>
                  <a:schemeClr val="tx1"/>
                </a:solidFill>
              </a:rPr>
              <a:t>Конзервација</a:t>
            </a:r>
          </a:p>
          <a:p>
            <a:pPr>
              <a:buFont typeface="Wingdings" pitchFamily="2" charset="2"/>
              <a:buChar char="Ø"/>
            </a:pPr>
            <a:endParaRPr lang="sr-Cyrl-R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промовисањ</a:t>
            </a:r>
            <a:r>
              <a:rPr lang="sr-Cyrl-RS" dirty="0" smtClean="0">
                <a:solidFill>
                  <a:schemeClr val="tx1"/>
                </a:solidFill>
              </a:rPr>
              <a:t>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културног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научног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наслеђа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једног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народа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Улога библиотека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</a:rPr>
              <a:t>јасно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постављени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noProof="1" smtClean="0">
                <a:solidFill>
                  <a:schemeClr val="tx1"/>
                </a:solidFill>
              </a:rPr>
              <a:t>критерију</a:t>
            </a:r>
            <a:r>
              <a:rPr lang="sr-Cyrl-RS" dirty="0" smtClean="0">
                <a:solidFill>
                  <a:schemeClr val="tx1"/>
                </a:solidFill>
              </a:rPr>
              <a:t>ми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за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одабир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библиотечке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грађе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sr-Cyrl-RS" dirty="0" smtClean="0">
              <a:solidFill>
                <a:schemeClr val="tx1"/>
              </a:solidFill>
            </a:endParaRPr>
          </a:p>
          <a:p>
            <a:r>
              <a:rPr lang="sr-Cyrl-RS" dirty="0" smtClean="0">
                <a:solidFill>
                  <a:schemeClr val="tx1"/>
                </a:solidFill>
              </a:rPr>
              <a:t>к</a:t>
            </a:r>
            <a:r>
              <a:rPr lang="en-US" dirty="0" err="1" smtClean="0">
                <a:solidFill>
                  <a:schemeClr val="tx1"/>
                </a:solidFill>
              </a:rPr>
              <a:t>валитетн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дигитализациј</a:t>
            </a:r>
            <a:r>
              <a:rPr lang="sr-Cyrl-RS" dirty="0" smtClean="0">
                <a:solidFill>
                  <a:schemeClr val="tx1"/>
                </a:solidFill>
              </a:rPr>
              <a:t>а;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r-Cyrl-R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организациј</a:t>
            </a:r>
            <a:r>
              <a:rPr lang="sr-Cyrl-RS" dirty="0" smtClean="0">
                <a:solidFill>
                  <a:schemeClr val="tx1"/>
                </a:solidFill>
              </a:rPr>
              <a:t>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обраде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похрањивањ</a:t>
            </a:r>
            <a:r>
              <a:rPr lang="sr-Cyrl-RS" dirty="0" smtClean="0">
                <a:solidFill>
                  <a:schemeClr val="tx1"/>
                </a:solidFill>
              </a:rPr>
              <a:t>а;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укључивање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дигитализованих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националне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баштине</a:t>
            </a:r>
            <a:r>
              <a:rPr lang="en-US" dirty="0" smtClean="0">
                <a:solidFill>
                  <a:schemeClr val="tx1"/>
                </a:solidFill>
              </a:rPr>
              <a:t> у </a:t>
            </a:r>
            <a:r>
              <a:rPr lang="en-US" dirty="0" err="1" smtClean="0">
                <a:solidFill>
                  <a:schemeClr val="tx1"/>
                </a:solidFill>
              </a:rPr>
              <a:t>образовне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процесе</a:t>
            </a:r>
            <a:r>
              <a:rPr lang="sr-Cyrl-RS" dirty="0" smtClean="0">
                <a:solidFill>
                  <a:schemeClr val="tx1"/>
                </a:solidFill>
              </a:rPr>
              <a:t>;</a:t>
            </a:r>
          </a:p>
          <a:p>
            <a:r>
              <a:rPr lang="sr-Cyrl-RS" dirty="0" err="1" smtClean="0">
                <a:solidFill>
                  <a:schemeClr val="tx1"/>
                </a:solidFill>
              </a:rPr>
              <a:t>о</a:t>
            </a:r>
            <a:r>
              <a:rPr lang="en-US" dirty="0" err="1" smtClean="0">
                <a:solidFill>
                  <a:schemeClr val="tx1"/>
                </a:solidFill>
              </a:rPr>
              <a:t>рганизација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повезивање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појединачних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збирки</a:t>
            </a:r>
            <a:r>
              <a:rPr lang="sr-Cyrl-R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повезивање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збирки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сродних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установа</a:t>
            </a:r>
            <a:r>
              <a:rPr lang="en-US" dirty="0" smtClean="0">
                <a:solidFill>
                  <a:schemeClr val="tx1"/>
                </a:solidFill>
              </a:rPr>
              <a:t> - </a:t>
            </a:r>
            <a:r>
              <a:rPr lang="en-US" dirty="0" err="1" smtClean="0">
                <a:solidFill>
                  <a:schemeClr val="tx1"/>
                </a:solidFill>
              </a:rPr>
              <a:t>архива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библиотека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музеја</a:t>
            </a:r>
            <a:r>
              <a:rPr lang="sr-Cyrl-R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28604"/>
            <a:ext cx="8856984" cy="8572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Дигитални</a:t>
            </a:r>
            <a:r>
              <a:rPr lang="en-US" dirty="0" smtClean="0"/>
              <a:t> </a:t>
            </a:r>
            <a:r>
              <a:rPr lang="en-US" dirty="0" err="1" smtClean="0"/>
              <a:t>репозиторијуми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организоване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збирке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докумената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sr-Cyrl-RS" dirty="0" smtClean="0">
              <a:solidFill>
                <a:schemeClr val="tx1"/>
              </a:solidFill>
            </a:endParaRPr>
          </a:p>
          <a:p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тематски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институционални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r-Cyrl-R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међуинституционални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Дигитални</a:t>
            </a:r>
            <a:r>
              <a:rPr lang="en-US" dirty="0" smtClean="0"/>
              <a:t> </a:t>
            </a:r>
            <a:r>
              <a:rPr lang="en-US" dirty="0" err="1" smtClean="0"/>
              <a:t>репозиторијуми</a:t>
            </a:r>
            <a:r>
              <a:rPr lang="sr-Cyrl-RS" dirty="0" smtClean="0"/>
              <a:t> - циљеви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похрањивање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различитим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медијима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трајно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чување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похрањених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трајна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доступност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похрањених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контрола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приступа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коришћења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управљање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похрањеним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објектима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израда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метаподатака</a:t>
            </a:r>
            <a:r>
              <a:rPr lang="en-US" dirty="0" smtClean="0">
                <a:solidFill>
                  <a:schemeClr val="tx1"/>
                </a:solidFill>
              </a:rPr>
              <a:t> у </a:t>
            </a:r>
            <a:r>
              <a:rPr lang="en-US" dirty="0" err="1" smtClean="0">
                <a:solidFill>
                  <a:schemeClr val="tx1"/>
                </a:solidFill>
              </a:rPr>
              <a:t>некој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од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прихваћених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шема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за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метаподатке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успостављање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веза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између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датих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метаподатака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припадајућих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приказ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преузимање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похрањених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објеката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претраживање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преглед</a:t>
            </a:r>
            <a:r>
              <a:rPr lang="en-US" dirty="0" smtClean="0">
                <a:solidFill>
                  <a:schemeClr val="tx1"/>
                </a:solidFill>
              </a:rPr>
              <a:t> и </a:t>
            </a:r>
            <a:r>
              <a:rPr lang="en-US" dirty="0" err="1" smtClean="0">
                <a:solidFill>
                  <a:schemeClr val="tx1"/>
                </a:solidFill>
              </a:rPr>
              <a:t>уређивање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унетих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метаподатака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пренос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метаподатака</a:t>
            </a:r>
            <a:r>
              <a:rPr lang="en-US" dirty="0" smtClean="0">
                <a:solidFill>
                  <a:schemeClr val="tx1"/>
                </a:solidFill>
              </a:rPr>
              <a:t> у </a:t>
            </a:r>
            <a:r>
              <a:rPr lang="en-US" dirty="0" err="1" smtClean="0">
                <a:solidFill>
                  <a:schemeClr val="tx1"/>
                </a:solidFill>
              </a:rPr>
              <a:t>друге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интероперабилност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самог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репозиторијума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другим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репозиторијумима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Дигитални</a:t>
            </a:r>
            <a:r>
              <a:rPr lang="sr-Cyrl-RS" dirty="0" smtClean="0"/>
              <a:t> објекти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аналогни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објекти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који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накнадно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дигитализовани</a:t>
            </a:r>
            <a:endParaRPr lang="sr-Cyrl-RS" dirty="0" smtClean="0">
              <a:solidFill>
                <a:schemeClr val="tx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endParaRPr lang="sr-Cyrl-RS" dirty="0" smtClean="0">
              <a:solidFill>
                <a:schemeClr val="tx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„born digital </a:t>
            </a:r>
            <a:r>
              <a:rPr lang="sr-Latn-RS" dirty="0" smtClean="0">
                <a:solidFill>
                  <a:schemeClr val="tx1"/>
                </a:solidFill>
              </a:rPr>
              <a:t>materials</a:t>
            </a:r>
            <a:r>
              <a:rPr lang="en-US" dirty="0" smtClean="0">
                <a:solidFill>
                  <a:schemeClr val="tx1"/>
                </a:solidFill>
              </a:rPr>
              <a:t>“, </a:t>
            </a:r>
            <a:r>
              <a:rPr lang="en-US" dirty="0" err="1" smtClean="0">
                <a:solidFill>
                  <a:schemeClr val="tx1"/>
                </a:solidFill>
              </a:rPr>
              <a:t>односно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дигитални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документи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настали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изворно</a:t>
            </a:r>
            <a:r>
              <a:rPr lang="en-US" dirty="0" smtClean="0">
                <a:solidFill>
                  <a:schemeClr val="tx1"/>
                </a:solidFill>
              </a:rPr>
              <a:t> у </a:t>
            </a:r>
            <a:r>
              <a:rPr lang="en-US" dirty="0" err="1" smtClean="0">
                <a:solidFill>
                  <a:schemeClr val="tx1"/>
                </a:solidFill>
              </a:rPr>
              <a:t>дигиталној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форми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Дигитални</a:t>
            </a:r>
            <a:r>
              <a:rPr lang="sr-Cyrl-RS" dirty="0" smtClean="0"/>
              <a:t> објекти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sr-Latn-R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четири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основне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категорије</a:t>
            </a:r>
            <a:r>
              <a:rPr lang="sr-Latn-RS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lvl="0"/>
            <a:r>
              <a:rPr lang="sr-Cyrl-RS" dirty="0" smtClean="0">
                <a:solidFill>
                  <a:schemeClr val="tx1"/>
                </a:solidFill>
              </a:rPr>
              <a:t>т</a:t>
            </a:r>
            <a:r>
              <a:rPr lang="en-US" dirty="0" err="1" smtClean="0">
                <a:solidFill>
                  <a:schemeClr val="tx1"/>
                </a:solidFill>
              </a:rPr>
              <a:t>екст</a:t>
            </a:r>
            <a:r>
              <a:rPr lang="sr-Cyrl-R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(.</a:t>
            </a:r>
            <a:r>
              <a:rPr lang="en-US" dirty="0" err="1" smtClean="0">
                <a:solidFill>
                  <a:schemeClr val="tx1"/>
                </a:solidFill>
              </a:rPr>
              <a:t>pdf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слика</a:t>
            </a:r>
            <a:r>
              <a:rPr lang="en-US" dirty="0" smtClean="0">
                <a:solidFill>
                  <a:schemeClr val="tx1"/>
                </a:solidFill>
              </a:rPr>
              <a:t>(.</a:t>
            </a:r>
            <a:r>
              <a:rPr lang="en-US" dirty="0" err="1" smtClean="0">
                <a:solidFill>
                  <a:schemeClr val="tx1"/>
                </a:solidFill>
              </a:rPr>
              <a:t>tif</a:t>
            </a:r>
            <a:r>
              <a:rPr lang="en-US" dirty="0" smtClean="0">
                <a:solidFill>
                  <a:schemeClr val="tx1"/>
                </a:solidFill>
              </a:rPr>
              <a:t>,  .jpeg)</a:t>
            </a:r>
          </a:p>
          <a:p>
            <a:pPr lvl="0"/>
            <a:r>
              <a:rPr lang="sr-Cyrl-RS" dirty="0" smtClean="0">
                <a:solidFill>
                  <a:schemeClr val="tx1"/>
                </a:solidFill>
              </a:rPr>
              <a:t>в</a:t>
            </a:r>
            <a:r>
              <a:rPr lang="en-US" dirty="0" err="1" smtClean="0">
                <a:solidFill>
                  <a:schemeClr val="tx1"/>
                </a:solidFill>
              </a:rPr>
              <a:t>идео</a:t>
            </a:r>
            <a:r>
              <a:rPr lang="sr-Cyrl-R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(.</a:t>
            </a:r>
            <a:r>
              <a:rPr lang="en-US" dirty="0" err="1" smtClean="0">
                <a:solidFill>
                  <a:schemeClr val="tx1"/>
                </a:solidFill>
              </a:rPr>
              <a:t>avi</a:t>
            </a:r>
            <a:r>
              <a:rPr lang="en-US" dirty="0" smtClean="0">
                <a:solidFill>
                  <a:schemeClr val="tx1"/>
                </a:solidFill>
              </a:rPr>
              <a:t>, .mpeg.2)</a:t>
            </a:r>
          </a:p>
          <a:p>
            <a:pPr lvl="0"/>
            <a:r>
              <a:rPr lang="sr-Cyrl-RS" dirty="0" smtClean="0">
                <a:solidFill>
                  <a:schemeClr val="tx1"/>
                </a:solidFill>
              </a:rPr>
              <a:t>з</a:t>
            </a:r>
            <a:r>
              <a:rPr lang="en-US" dirty="0" err="1" smtClean="0">
                <a:solidFill>
                  <a:schemeClr val="tx1"/>
                </a:solidFill>
              </a:rPr>
              <a:t>вук</a:t>
            </a:r>
            <a:r>
              <a:rPr lang="sr-Cyrl-R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(.wav, .mp3)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633</Words>
  <Application>Microsoft Office PowerPoint</Application>
  <PresentationFormat>On-screen Show (4:3)</PresentationFormat>
  <Paragraphs>188</Paragraphs>
  <Slides>21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Linked Open Data и Bibframe  нови облици организовања метаподатака у библиотекарству</vt:lpstr>
      <vt:lpstr>Садржај</vt:lpstr>
      <vt:lpstr>Linked Open Data и Bibframe  нови облици организовања метаподатака у библиотекарству</vt:lpstr>
      <vt:lpstr>Дигитализација</vt:lpstr>
      <vt:lpstr>Улога библиотека</vt:lpstr>
      <vt:lpstr>Дигитални репозиторијуми </vt:lpstr>
      <vt:lpstr>Дигитални репозиторијуми - циљеви</vt:lpstr>
      <vt:lpstr>Дигитални објекти</vt:lpstr>
      <vt:lpstr>Дигитални објекти</vt:lpstr>
      <vt:lpstr>Дигитални објекат</vt:lpstr>
      <vt:lpstr>Шта су метаподаци?</vt:lpstr>
      <vt:lpstr>Метаподаци у библиотекарству</vt:lpstr>
      <vt:lpstr>Улога метаподатака</vt:lpstr>
      <vt:lpstr>Врсте метаподатака</vt:lpstr>
      <vt:lpstr>Метаподаци - разлике</vt:lpstr>
      <vt:lpstr>Креирање метаподатака</vt:lpstr>
      <vt:lpstr>Slide 17</vt:lpstr>
      <vt:lpstr>Структура метаподатака</vt:lpstr>
      <vt:lpstr>Структурирани метаподаци</vt:lpstr>
      <vt:lpstr>Структурирани метаподаци</vt:lpstr>
      <vt:lpstr>Релационе базе</vt:lpstr>
    </vt:vector>
  </TitlesOfParts>
  <Company>Univerzitetska biblioteka "Svetozar Marković"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Aleksandar Milošević</dc:creator>
  <cp:lastModifiedBy>Korisnik</cp:lastModifiedBy>
  <cp:revision>164</cp:revision>
  <dcterms:created xsi:type="dcterms:W3CDTF">2012-10-01T10:41:38Z</dcterms:created>
  <dcterms:modified xsi:type="dcterms:W3CDTF">2016-05-17T11:01:43Z</dcterms:modified>
</cp:coreProperties>
</file>