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8" r:id="rId2"/>
    <p:sldId id="30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BE3C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spravka nasl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543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057400"/>
            <a:ext cx="6477000" cy="3352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ispravka slajd no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24840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BE3C2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b="1" smtClean="0">
                <a:solidFill>
                  <a:srgbClr val="CC6600"/>
                </a:solidFill>
              </a:rPr>
              <a:t>Викимедија и Википедија Србије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2420938"/>
            <a:ext cx="4968875" cy="2989262"/>
          </a:xfrm>
        </p:spPr>
        <p:txBody>
          <a:bodyPr/>
          <a:lstStyle/>
          <a:p>
            <a:pPr algn="l"/>
            <a:r>
              <a:rPr lang="sr-Cyrl-CS" dirty="0" smtClean="0"/>
              <a:t>Александра Поповић</a:t>
            </a:r>
          </a:p>
          <a:p>
            <a:pPr algn="l"/>
            <a:r>
              <a:rPr lang="en-US" smtClean="0"/>
              <a:t>MSc</a:t>
            </a:r>
            <a:r>
              <a:rPr lang="sr-Cyrl-CS" smtClean="0"/>
              <a:t> </a:t>
            </a:r>
            <a:r>
              <a:rPr lang="sr-Cyrl-CS" dirty="0" smtClean="0"/>
              <a:t>Оја Кринуловић</a:t>
            </a:r>
          </a:p>
          <a:p>
            <a:pPr algn="l"/>
            <a:r>
              <a:rPr lang="sr-Cyrl-CS" dirty="0" smtClean="0"/>
              <a:t>Ђорђе Стакић</a:t>
            </a:r>
            <a:endParaRPr lang="en-US" dirty="0" smtClean="0"/>
          </a:p>
          <a:p>
            <a:pPr algn="l"/>
            <a:r>
              <a:rPr lang="sr-Cyrl-CS" dirty="0" smtClean="0"/>
              <a:t>Мр Сања Антонић</a:t>
            </a:r>
          </a:p>
          <a:p>
            <a:pPr algn="l"/>
            <a:r>
              <a:rPr lang="en-US" sz="2000" b="1" dirty="0" smtClean="0">
                <a:solidFill>
                  <a:srgbClr val="CC6600"/>
                </a:solidFill>
              </a:rPr>
              <a:t>wikibibliotekar@unilib.rs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Медијавики софтвер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smtClean="0"/>
              <a:t>На Медијавики софтверу су засноване Википедије на 28</a:t>
            </a:r>
            <a:r>
              <a:rPr lang="en-US" smtClean="0"/>
              <a:t>8</a:t>
            </a:r>
            <a:r>
              <a:rPr lang="sr-Cyrl-CS" smtClean="0"/>
              <a:t> језика, као и други Викимедијини пројекти</a:t>
            </a:r>
          </a:p>
          <a:p>
            <a:r>
              <a:rPr lang="sr-Cyrl-CS" smtClean="0"/>
              <a:t>Могућност креирања сопствених викија са разним нивоима приватности (очекује се експанзија у наредном периоду)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9388" y="304800"/>
            <a:ext cx="8964612" cy="1143000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Одлике Медијавики софтвера (1)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Чува се историја сваке странице и може се вратити на било коју претходну верзију и упоредити са њом</a:t>
            </a:r>
          </a:p>
          <a:p>
            <a:r>
              <a:rPr lang="sr-Cyrl-CS" smtClean="0"/>
              <a:t>Категорије страница, странице за разговор, корисничке странице</a:t>
            </a:r>
          </a:p>
          <a:p>
            <a:r>
              <a:rPr lang="sr-Cyrl-CS" smtClean="0"/>
              <a:t>Међувики везе – ка страници на другим језицима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64613" cy="1143000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Одлике Медијавики софтвера (2)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Могућност укључивања мултимедијалних садржаја</a:t>
            </a:r>
            <a:r>
              <a:rPr lang="en-US" smtClean="0"/>
              <a:t/>
            </a:r>
            <a:br>
              <a:rPr lang="en-US" smtClean="0"/>
            </a:br>
            <a:endParaRPr lang="sr-Cyrl-CS" smtClean="0"/>
          </a:p>
          <a:p>
            <a:r>
              <a:rPr lang="sr-Cyrl-CS" smtClean="0"/>
              <a:t>Једноставна синтакса уређивања страница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036050" cy="1143000"/>
          </a:xfrm>
        </p:spPr>
        <p:txBody>
          <a:bodyPr/>
          <a:lstStyle/>
          <a:p>
            <a:pPr algn="l"/>
            <a:r>
              <a:rPr lang="sr-Cyrl-CS" sz="4000" smtClean="0">
                <a:solidFill>
                  <a:srgbClr val="CC6600"/>
                </a:solidFill>
              </a:rPr>
              <a:t>Лиценцирање садржаја Википедије</a:t>
            </a:r>
            <a:endParaRPr lang="en-US" sz="4000" smtClean="0">
              <a:solidFill>
                <a:srgbClr val="CC66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Током 2009. године Википедија је прешла на </a:t>
            </a:r>
            <a:r>
              <a:rPr lang="en-US" smtClean="0"/>
              <a:t>Creative Commons (CC)</a:t>
            </a:r>
            <a:r>
              <a:rPr lang="sr-Cyrl-CS" smtClean="0"/>
              <a:t> лиценце</a:t>
            </a:r>
          </a:p>
          <a:p>
            <a:r>
              <a:rPr lang="sr-Cyrl-CS" smtClean="0"/>
              <a:t>Погоднија слободна лиценца</a:t>
            </a:r>
          </a:p>
          <a:p>
            <a:r>
              <a:rPr lang="sr-Cyrl-CS" smtClean="0"/>
              <a:t>Википедија је енциклопедија, а не софтверска документација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CC6600"/>
                </a:solidFill>
              </a:rPr>
              <a:t>Wikimedia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sr-Cyrl-CS" smtClean="0"/>
              <a:t>Међународна непрофитна организација</a:t>
            </a:r>
          </a:p>
          <a:p>
            <a:r>
              <a:rPr lang="sr-Cyrl-CS" smtClean="0"/>
              <a:t>Координира активностима независних националних огранака са којима дели исте циљеве </a:t>
            </a:r>
          </a:p>
          <a:p>
            <a:r>
              <a:rPr lang="sr-Cyrl-CS" smtClean="0"/>
              <a:t>Википедија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chemeClr val="tx1"/>
                </a:solidFill>
                <a:latin typeface="Palatino Linotype" pitchFamily="18" charset="0"/>
              </a:rPr>
              <a:t/>
            </a:r>
            <a:br>
              <a:rPr lang="sr-Cyrl-CS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sr-Cyrl-CS" smtClean="0">
                <a:solidFill>
                  <a:srgbClr val="CC6600"/>
                </a:solidFill>
              </a:rPr>
              <a:t>Викимедијини пројекти</a:t>
            </a:r>
            <a:br>
              <a:rPr lang="sr-Cyrl-CS" smtClean="0">
                <a:solidFill>
                  <a:srgbClr val="CC6600"/>
                </a:solidFill>
              </a:rPr>
            </a:b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Вишејезички Вики-пројекти: Вики-вести, Вики-речник, Вики-књиге, Вики-изворник, Вики-цитат, Викиверзитет, Викимедијина остава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228600"/>
            <a:ext cx="8045450" cy="589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228600"/>
            <a:ext cx="8045450" cy="589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8534400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CC6600"/>
                </a:solidFill>
              </a:rPr>
              <a:t>Вики-изворник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Потребно је послати сагласност одговорног лица на електронску адресу</a:t>
            </a:r>
          </a:p>
          <a:p>
            <a:pPr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permission-sr@wikimedia.rs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Реализатори пројекта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Миле Стијеповић, Матеа Милошевић, др Драгана Столић (Универзитетска библиотека “Светозар Марковић”)</a:t>
            </a:r>
          </a:p>
          <a:p>
            <a:r>
              <a:rPr lang="sr-Cyrl-CS" dirty="0" smtClean="0"/>
              <a:t>Милица </a:t>
            </a:r>
            <a:r>
              <a:rPr lang="sr-Cyrl-CS" smtClean="0"/>
              <a:t>Шевкушић (Институт техничких наука </a:t>
            </a:r>
            <a:r>
              <a:rPr lang="sr-Cyrl-CS" dirty="0" smtClean="0"/>
              <a:t>САНУ)</a:t>
            </a:r>
          </a:p>
          <a:p>
            <a:r>
              <a:rPr lang="sr-Cyrl-CS" dirty="0" smtClean="0"/>
              <a:t>Миљана Тодоровић (Библиотека Математичког факултета Универзитета у Београду)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Викимедија Србије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Основана 3. децембра 2005. године као пети огранак Викимедије у свету</a:t>
            </a:r>
          </a:p>
          <a:p>
            <a:r>
              <a:rPr lang="sr-Cyrl-CS" smtClean="0"/>
              <a:t>Данас има 40 огранака</a:t>
            </a:r>
          </a:p>
          <a:p>
            <a:r>
              <a:rPr lang="sr-Cyrl-CS" smtClean="0"/>
              <a:t>Канцеларија и запослени од 2012. године</a:t>
            </a:r>
          </a:p>
          <a:p>
            <a:r>
              <a:rPr lang="en-US" smtClean="0"/>
              <a:t>http://rs.wikimedia.org</a:t>
            </a:r>
            <a:r>
              <a:rPr lang="sr-Cyrl-CS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Викимедија Србије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Невладино, нестраначко и непрофитно удружење</a:t>
            </a:r>
          </a:p>
          <a:p>
            <a:r>
              <a:rPr lang="sr-Cyrl-CS" smtClean="0"/>
              <a:t>Промоција, сакупљање и умножавање слободног садржаја на српском језику</a:t>
            </a:r>
          </a:p>
          <a:p>
            <a:r>
              <a:rPr lang="sr-Cyrl-CS" smtClean="0"/>
              <a:t>Сви људи имају једнак приступ знању и образовању.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Шта је Википедија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Слободна интернет енциклопедија</a:t>
            </a:r>
          </a:p>
          <a:p>
            <a:r>
              <a:rPr lang="sr-Cyrl-CS" smtClean="0"/>
              <a:t>Постоји више од 13 година</a:t>
            </a:r>
          </a:p>
          <a:p>
            <a:r>
              <a:rPr lang="sr-Cyrl-CS" smtClean="0"/>
              <a:t>На 28</a:t>
            </a:r>
            <a:r>
              <a:rPr lang="en-US" smtClean="0"/>
              <a:t>8</a:t>
            </a:r>
            <a:r>
              <a:rPr lang="sr-Cyrl-CS" smtClean="0"/>
              <a:t> језика</a:t>
            </a:r>
          </a:p>
          <a:p>
            <a:r>
              <a:rPr lang="sr-Cyrl-CS" smtClean="0"/>
              <a:t>30 милиона чланака</a:t>
            </a:r>
          </a:p>
          <a:p>
            <a:r>
              <a:rPr lang="sr-Cyrl-CS" smtClean="0"/>
              <a:t>365 милиона читалаца</a:t>
            </a:r>
          </a:p>
          <a:p>
            <a:r>
              <a:rPr lang="sr-Cyrl-CS" smtClean="0"/>
              <a:t>6. сајт по посећености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Википедија Србије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Од фебруара 2003. године</a:t>
            </a:r>
          </a:p>
          <a:p>
            <a:r>
              <a:rPr lang="en-US" smtClean="0"/>
              <a:t>http://sr.wikipedia.org</a:t>
            </a:r>
            <a:endParaRPr lang="sr-Cyrl-CS" smtClean="0"/>
          </a:p>
          <a:p>
            <a:r>
              <a:rPr lang="sr-Cyrl-CS" smtClean="0"/>
              <a:t>310.000 чланака</a:t>
            </a:r>
          </a:p>
          <a:p>
            <a:r>
              <a:rPr lang="sr-Cyrl-CS" smtClean="0"/>
              <a:t>9 милиона измена</a:t>
            </a:r>
          </a:p>
          <a:p>
            <a:r>
              <a:rPr lang="sr-Cyrl-CS" smtClean="0"/>
              <a:t>150.000 регистрованих корисника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Писмо Википедије Србије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Једна од неколико Википедија које користе више писама</a:t>
            </a:r>
          </a:p>
          <a:p>
            <a:r>
              <a:rPr lang="sr-Cyrl-CS" smtClean="0"/>
              <a:t>Ћирилица, латиница, екавица и ијекавица су равноправни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Чланци на Википедији Србије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Хиљадити чланак</a:t>
            </a:r>
            <a:r>
              <a:rPr lang="en-US" smtClean="0"/>
              <a:t> </a:t>
            </a:r>
            <a:r>
              <a:rPr lang="sr-Cyrl-CS" smtClean="0"/>
              <a:t>јула 2004. године</a:t>
            </a:r>
          </a:p>
          <a:p>
            <a:r>
              <a:rPr lang="sr-Cyrl-CS" smtClean="0"/>
              <a:t>100-хиљадити новембра 2009. године</a:t>
            </a:r>
          </a:p>
          <a:p>
            <a:r>
              <a:rPr lang="sr-Cyrl-CS" smtClean="0"/>
              <a:t>200-хиљадити јула 2013. године</a:t>
            </a:r>
          </a:p>
          <a:p>
            <a:r>
              <a:rPr lang="sr-Cyrl-CS" smtClean="0"/>
              <a:t>Пораст квалитета чланака</a:t>
            </a:r>
          </a:p>
          <a:p>
            <a:pPr lvl="1"/>
            <a:r>
              <a:rPr lang="sr-Cyrl-CS" smtClean="0"/>
              <a:t>Свака измена се патролира</a:t>
            </a:r>
          </a:p>
          <a:p>
            <a:pPr lvl="1"/>
            <a:r>
              <a:rPr lang="sr-Cyrl-CS" smtClean="0"/>
              <a:t>Чува се историја чланака</a:t>
            </a:r>
          </a:p>
          <a:p>
            <a:pPr lvl="1"/>
            <a:r>
              <a:rPr lang="sr-Cyrl-CS" smtClean="0"/>
              <a:t>18 администратора</a:t>
            </a:r>
          </a:p>
          <a:p>
            <a:pPr lvl="1"/>
            <a:r>
              <a:rPr lang="sr-Cyrl-CS" smtClean="0"/>
              <a:t>48 патролера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5 стубова Википедије (1)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smtClean="0">
                <a:solidFill>
                  <a:srgbClr val="CC6600"/>
                </a:solidFill>
              </a:rPr>
              <a:t>Википедија је енциклопедија </a:t>
            </a:r>
            <a:r>
              <a:rPr lang="sr-Cyrl-CS" smtClean="0"/>
              <a:t>(укључује елементе општих енциклопедија, специјализованих енциклопедија и алманаха)</a:t>
            </a:r>
          </a:p>
          <a:p>
            <a:r>
              <a:rPr lang="sr-Cyrl-CS" smtClean="0"/>
              <a:t>Није колекција изворних докумената</a:t>
            </a:r>
          </a:p>
          <a:p>
            <a:r>
              <a:rPr lang="sr-Cyrl-CS" smtClean="0">
                <a:solidFill>
                  <a:srgbClr val="CC6600"/>
                </a:solidFill>
              </a:rPr>
              <a:t>Не одобрава објављивање оригиналних ауторских истраживања</a:t>
            </a:r>
            <a:endParaRPr lang="en-US" smtClean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5 стубова Википедије (2)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Cyrl-CS" b="1" smtClean="0">
                <a:solidFill>
                  <a:srgbClr val="CC6600"/>
                </a:solidFill>
              </a:rPr>
              <a:t>Википедија има неутралну тачку гледишта</a:t>
            </a:r>
          </a:p>
          <a:p>
            <a:r>
              <a:rPr lang="sr-Cyrl-CS" smtClean="0"/>
              <a:t>Ово подразумева навођење проверљивих, меродавних извора</a:t>
            </a:r>
          </a:p>
          <a:p>
            <a:r>
              <a:rPr lang="sr-Cyrl-CS" smtClean="0"/>
              <a:t>Избегавајте контроверзне теме</a:t>
            </a:r>
          </a:p>
          <a:p>
            <a:r>
              <a:rPr lang="sr-Cyrl-CS" smtClean="0"/>
              <a:t>Задржите неутралну верзију чланака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5 стубова Википедије (3)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smtClean="0">
                <a:solidFill>
                  <a:srgbClr val="CC6600"/>
                </a:solidFill>
              </a:rPr>
              <a:t>Википедија је слободан садржај</a:t>
            </a:r>
          </a:p>
          <a:p>
            <a:r>
              <a:rPr lang="sr-Cyrl-CS" smtClean="0"/>
              <a:t>Свако може да је уређује</a:t>
            </a:r>
          </a:p>
          <a:p>
            <a:r>
              <a:rPr lang="sr-Cyrl-CS" smtClean="0">
                <a:solidFill>
                  <a:srgbClr val="CC6600"/>
                </a:solidFill>
              </a:rPr>
              <a:t>Текстови су под лиценцом </a:t>
            </a:r>
            <a:r>
              <a:rPr lang="en-US" smtClean="0">
                <a:solidFill>
                  <a:srgbClr val="CC6600"/>
                </a:solidFill>
              </a:rPr>
              <a:t>Creative Commons </a:t>
            </a:r>
            <a:r>
              <a:rPr lang="sr-Cyrl-CS" smtClean="0">
                <a:solidFill>
                  <a:srgbClr val="CC6600"/>
                </a:solidFill>
              </a:rPr>
              <a:t>Ауторство – Делити под истим условима 3.0 (</a:t>
            </a:r>
            <a:r>
              <a:rPr lang="en-US" smtClean="0">
                <a:solidFill>
                  <a:srgbClr val="CC6600"/>
                </a:solidFill>
              </a:rPr>
              <a:t>CC-BY-SA 3.0</a:t>
            </a:r>
            <a:r>
              <a:rPr lang="sr-Cyrl-CS" smtClean="0">
                <a:solidFill>
                  <a:srgbClr val="CC6600"/>
                </a:solidFill>
              </a:rPr>
              <a:t>)</a:t>
            </a:r>
          </a:p>
          <a:p>
            <a:r>
              <a:rPr lang="sr-Cyrl-CS" smtClean="0"/>
              <a:t>Чланке може свако да мења, и ниједан појединац не контроли</a:t>
            </a:r>
            <a:r>
              <a:rPr lang="en-US" smtClean="0"/>
              <a:t>ш</a:t>
            </a:r>
            <a:r>
              <a:rPr lang="sr-Cyrl-CS" smtClean="0"/>
              <a:t>е било који одређени чланак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5 стубова Википедије (4)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smtClean="0">
                <a:solidFill>
                  <a:srgbClr val="CC6600"/>
                </a:solidFill>
              </a:rPr>
              <a:t>Википедија има правила понашања</a:t>
            </a:r>
          </a:p>
          <a:p>
            <a:r>
              <a:rPr lang="sr-Cyrl-CS" smtClean="0"/>
              <a:t>Поштујте друге Википедијанце чак и када се не слажете са њима </a:t>
            </a:r>
          </a:p>
          <a:p>
            <a:r>
              <a:rPr lang="sr-Cyrl-CS" smtClean="0"/>
              <a:t>Избегавајте личне нападе и претерана уопштавања</a:t>
            </a:r>
          </a:p>
          <a:p>
            <a:r>
              <a:rPr lang="sr-Cyrl-CS" smtClean="0"/>
              <a:t>Детаље расправите на страници за разговор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CC6600"/>
                </a:solidFill>
              </a:rPr>
              <a:t>Вики-библиотекар (1)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Пројекат у 2015.</a:t>
            </a:r>
          </a:p>
          <a:p>
            <a:r>
              <a:rPr lang="en-US" smtClean="0"/>
              <a:t>Добијен на конкурсу Викимедије Србије</a:t>
            </a:r>
          </a:p>
          <a:p>
            <a:r>
              <a:rPr lang="en-US" smtClean="0"/>
              <a:t>Међународни пројекат (Wikimedia)</a:t>
            </a:r>
          </a:p>
          <a:p>
            <a:r>
              <a:rPr lang="en-US" smtClean="0"/>
              <a:t>Акредитован курс код НБС</a:t>
            </a:r>
          </a:p>
          <a:p>
            <a:r>
              <a:rPr lang="en-US" smtClean="0"/>
              <a:t>6 бодова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5 стубова Википедије (5)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sr-Cyrl-CS" smtClean="0"/>
              <a:t>Википедија нема чврста правила</a:t>
            </a:r>
          </a:p>
          <a:p>
            <a:r>
              <a:rPr lang="sr-Cyrl-CS" smtClean="0"/>
              <a:t>Будите одважни при уређивању, премештању и мењању чланака</a:t>
            </a:r>
          </a:p>
          <a:p>
            <a:r>
              <a:rPr lang="sr-Cyrl-CS" smtClean="0"/>
              <a:t>Савршенство није неопходно</a:t>
            </a:r>
          </a:p>
          <a:p>
            <a:r>
              <a:rPr lang="sr-Cyrl-CS" smtClean="0"/>
              <a:t>Нећете ништа забрљати</a:t>
            </a:r>
          </a:p>
          <a:p>
            <a:r>
              <a:rPr lang="sr-Cyrl-CS" smtClean="0"/>
              <a:t>Чувају се све раније верзије чланака</a:t>
            </a:r>
          </a:p>
          <a:p>
            <a:r>
              <a:rPr lang="sr-Cyrl-CS" smtClean="0"/>
              <a:t>Не постоји начин да намерно оштетите Википедију или неповратно уништите садржај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Шта Википедија није (1)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sr-Cyrl-CS" b="1" smtClean="0">
                <a:solidFill>
                  <a:srgbClr val="CC6600"/>
                </a:solidFill>
              </a:rPr>
              <a:t>Није папирна енциклопедија</a:t>
            </a:r>
          </a:p>
          <a:p>
            <a:r>
              <a:rPr lang="sr-Cyrl-CS" smtClean="0"/>
              <a:t>Не постоји ограничење у броју тема</a:t>
            </a:r>
          </a:p>
          <a:p>
            <a:r>
              <a:rPr lang="sr-Cyrl-CS" smtClean="0"/>
              <a:t>Не уопштавати превише податке </a:t>
            </a:r>
          </a:p>
          <a:p>
            <a:r>
              <a:rPr lang="sr-Cyrl-CS" smtClean="0"/>
              <a:t>Уколико је превелики чланак, он може даље да се подели на краће</a:t>
            </a:r>
          </a:p>
          <a:p>
            <a:r>
              <a:rPr lang="sr-Cyrl-CS" smtClean="0"/>
              <a:t>Вики није папир да трпи ограничења</a:t>
            </a:r>
          </a:p>
          <a:p>
            <a:r>
              <a:rPr lang="sr-Cyrl-CS" smtClean="0"/>
              <a:t>Дозвољава темељнији приступ, чланци могу да садрже везе, буду ажурнији и сл.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Шта Википедија није (2)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sr-Cyrl-CS" smtClean="0"/>
              <a:t>Википедија на енглеском није речник, речник жаргона или биографски речник</a:t>
            </a:r>
          </a:p>
          <a:p>
            <a:r>
              <a:rPr lang="sr-Cyrl-CS" smtClean="0"/>
              <a:t>У српској култури стандардни облици енциклопедија су и енциклопедијски речници</a:t>
            </a:r>
          </a:p>
          <a:p>
            <a:r>
              <a:rPr lang="sr-Cyrl-CS" smtClean="0"/>
              <a:t>Одреднице које описују појмове у једној или две реченице сасвим су прихватљиви чланци на српској Википедији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/>
            </a:r>
            <a:br>
              <a:rPr lang="sr-Cyrl-CS" smtClean="0">
                <a:solidFill>
                  <a:srgbClr val="CC6600"/>
                </a:solidFill>
              </a:rPr>
            </a:br>
            <a:r>
              <a:rPr lang="sr-Cyrl-CS" smtClean="0">
                <a:solidFill>
                  <a:srgbClr val="CC6600"/>
                </a:solidFill>
              </a:rPr>
              <a:t>Шта Википедија није: (3)</a:t>
            </a:r>
            <a:r>
              <a:rPr lang="en-US" smtClean="0">
                <a:solidFill>
                  <a:srgbClr val="CC6600"/>
                </a:solidFill>
              </a:rPr>
              <a:t/>
            </a:r>
            <a:br>
              <a:rPr lang="en-US" smtClean="0">
                <a:solidFill>
                  <a:srgbClr val="CC6600"/>
                </a:solidFill>
              </a:rPr>
            </a:b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2800" b="1" smtClean="0">
                <a:solidFill>
                  <a:srgbClr val="CC6600"/>
                </a:solidFill>
              </a:rPr>
              <a:t>Средство за рекламирање</a:t>
            </a:r>
            <a:endParaRPr lang="sr-Cyrl-CS" sz="2800" b="1" smtClean="0"/>
          </a:p>
          <a:p>
            <a:r>
              <a:rPr lang="sr-Cyrl-CS" sz="2800" smtClean="0"/>
              <a:t>Википедијини чланци нису пропаганда или реклама</a:t>
            </a:r>
          </a:p>
          <a:p>
            <a:r>
              <a:rPr lang="sr-Cyrl-CS" sz="2800" smtClean="0"/>
              <a:t>Википедија нису лични есеји који износе ваша лична мишљења о теми. Циљ је сакупљање људског знања</a:t>
            </a:r>
          </a:p>
          <a:p>
            <a:r>
              <a:rPr lang="sr-Cyrl-CS" sz="2800" smtClean="0"/>
              <a:t>Википедија није самопромоција: стварање превеликог броја линкова и референци на аутобиографске чланке је неприхватљиво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Шта Википедија није (4)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Википедија није провајдер</a:t>
            </a:r>
          </a:p>
          <a:p>
            <a:r>
              <a:rPr lang="sr-Cyrl-CS" smtClean="0"/>
              <a:t>Не можете да поставите свој сајт, блог </a:t>
            </a:r>
          </a:p>
          <a:p>
            <a:r>
              <a:rPr lang="sr-Cyrl-CS" smtClean="0"/>
              <a:t>Није простор за складиштење датотека</a:t>
            </a:r>
          </a:p>
          <a:p>
            <a:r>
              <a:rPr lang="sr-Cyrl-CS" smtClean="0"/>
              <a:t>Ако имате неке битне слике, поставите их на Викимедијину оставу, одакле их можете повезати у Википедији</a:t>
            </a:r>
          </a:p>
          <a:p>
            <a:r>
              <a:rPr lang="sr-Cyrl-CS" smtClean="0">
                <a:solidFill>
                  <a:srgbClr val="CC6600"/>
                </a:solidFill>
              </a:rPr>
              <a:t>Не постављајте слике на Викимедијиној остави које нећете користити</a:t>
            </a:r>
            <a:endParaRPr lang="en-US" smtClean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Шта Википедија није (5)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sr-Cyrl-CS" smtClean="0"/>
              <a:t>Википедија је општа енциклопедија </a:t>
            </a:r>
          </a:p>
          <a:p>
            <a:r>
              <a:rPr lang="sr-Cyrl-CS" smtClean="0"/>
              <a:t>Описује појмове, догађаје, особе од општег енциклопедијског значаја</a:t>
            </a:r>
          </a:p>
          <a:p>
            <a:r>
              <a:rPr lang="sr-Cyrl-CS" smtClean="0"/>
              <a:t>На Википедији на српском језику значајне су теме везане за просторе на којима се говори српски</a:t>
            </a:r>
          </a:p>
          <a:p>
            <a:r>
              <a:rPr lang="sr-Cyrl-CS" smtClean="0"/>
              <a:t>То не значи да те теме могу шире да се обрађују у односу на сличне одреднице у окружењу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Шта Википедија није (</a:t>
            </a:r>
            <a:r>
              <a:rPr lang="en-US" smtClean="0">
                <a:solidFill>
                  <a:srgbClr val="CC6600"/>
                </a:solidFill>
              </a:rPr>
              <a:t>6</a:t>
            </a:r>
            <a:r>
              <a:rPr lang="sr-Cyrl-CS" smtClean="0">
                <a:solidFill>
                  <a:srgbClr val="CC6600"/>
                </a:solidFill>
              </a:rPr>
              <a:t>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sr-Cyrl-CS" dirty="0" smtClean="0"/>
              <a:t>Свака Википедија је географски неутрална</a:t>
            </a:r>
          </a:p>
          <a:p>
            <a:r>
              <a:rPr lang="sr-Cyrl-CS" dirty="0" smtClean="0"/>
              <a:t>Свака Википедија је национално  неутрална</a:t>
            </a:r>
          </a:p>
          <a:p>
            <a:pPr>
              <a:buNone/>
            </a:pPr>
            <a:r>
              <a:rPr lang="sr-Cyrl-CS" dirty="0" smtClean="0"/>
              <a:t/>
            </a:r>
            <a:br>
              <a:rPr lang="sr-Cyrl-CS" dirty="0" smtClean="0"/>
            </a:br>
            <a:endParaRPr lang="sr-Cyrl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Како правилно писати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Запитајте се шта читалац очекује да пронађе као информацију</a:t>
            </a:r>
          </a:p>
          <a:p>
            <a:r>
              <a:rPr lang="sr-Cyrl-CS" smtClean="0"/>
              <a:t>И то на енциклопедији</a:t>
            </a:r>
          </a:p>
          <a:p>
            <a:r>
              <a:rPr lang="sr-Cyrl-CS" smtClean="0"/>
              <a:t>Постоји и страница на Википедији са насловом чланци за брисање 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7950" y="304800"/>
            <a:ext cx="8578850" cy="1143000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Википедија: Чланци за брисање</a:t>
            </a:r>
            <a:endParaRPr lang="en-US" smtClean="0">
              <a:solidFill>
                <a:srgbClr val="CC6600"/>
              </a:solidFill>
            </a:endParaRP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734"/>
          <a:stretch>
            <a:fillRect/>
          </a:stretch>
        </p:blipFill>
        <p:spPr>
          <a:xfrm>
            <a:off x="452438" y="1422400"/>
            <a:ext cx="8310562" cy="4703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79388" y="304800"/>
            <a:ext cx="8856662" cy="1143000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Википедија: Чланци за брисање</a:t>
            </a:r>
            <a:endParaRPr lang="en-US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0913" y="1600200"/>
            <a:ext cx="72421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CC6600"/>
                </a:solidFill>
              </a:rPr>
              <a:t>Вики-библиотекар (2)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GLAM пројекат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Галерије, библиотеке, архиви и музеји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228600"/>
            <a:ext cx="8045450" cy="589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228600"/>
            <a:ext cx="8045450" cy="589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8600"/>
            <a:ext cx="8839200" cy="589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Вики-бонтон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Сарадници из Википедије долазе из разних земаља и култура</a:t>
            </a:r>
          </a:p>
          <a:p>
            <a:r>
              <a:rPr lang="sr-Cyrl-CS" smtClean="0"/>
              <a:t>Понекад су значајно различити погледи, ставови и искуства</a:t>
            </a:r>
          </a:p>
          <a:p>
            <a:r>
              <a:rPr lang="sr-Cyrl-CS" smtClean="0"/>
              <a:t>Поштовање других је основа за квалитетну сарадњу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Најбоља намера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Правило скоро потпуне слободе уређивања</a:t>
            </a:r>
            <a:br>
              <a:rPr lang="sr-Cyrl-CS" smtClean="0"/>
            </a:br>
            <a:endParaRPr lang="sr-Cyrl-CS" smtClean="0"/>
          </a:p>
          <a:p>
            <a:r>
              <a:rPr lang="sr-Cyrl-CS" smtClean="0"/>
              <a:t>Сарадња и писање добрих чланака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Не игноришите питање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Ако се било ко не слаже са вашом намером, образложите је на страници за разговор. Не у самом чланку.</a:t>
            </a:r>
          </a:p>
          <a:p>
            <a:r>
              <a:rPr lang="sr-Cyrl-CS" smtClean="0"/>
              <a:t>Будите спремни да се извините.</a:t>
            </a:r>
          </a:p>
          <a:p>
            <a:r>
              <a:rPr lang="sr-Cyrl-CS" smtClean="0"/>
              <a:t>Запамтите шта Википедија није.</a:t>
            </a:r>
          </a:p>
          <a:p>
            <a:r>
              <a:rPr lang="sr-Cyrl-CS" smtClean="0"/>
              <a:t>Прегледајте листе најчешћих грешака.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Најчешће грешке : бројеви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Копирање бројева са енглеске Википедије (тачка и запета; запета се у српском језику користи као почетак децимале; тачка одваја хиљаде)</a:t>
            </a:r>
          </a:p>
          <a:p>
            <a:r>
              <a:rPr lang="sr-Cyrl-CS" smtClean="0"/>
              <a:t>Копирање датума са енглеског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Најчешће грешке : лична имена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На српском је правило да се пише прво име па презиме (Никола Тесла, а не Тесла Никола)</a:t>
            </a:r>
          </a:p>
          <a:p>
            <a:r>
              <a:rPr lang="sr-Cyrl-CS" smtClean="0"/>
              <a:t>Категорија на дну чланка:</a:t>
            </a:r>
          </a:p>
          <a:p>
            <a:pPr lvl="1"/>
            <a:r>
              <a:rPr lang="sr-Cyrl-CS" smtClean="0"/>
              <a:t>Погрешно – </a:t>
            </a:r>
            <a:r>
              <a:rPr lang="en-US" smtClean="0"/>
              <a:t>[[</a:t>
            </a:r>
            <a:r>
              <a:rPr lang="sr-Cyrl-CS" smtClean="0"/>
              <a:t>Категорија:Срби</a:t>
            </a:r>
            <a:r>
              <a:rPr lang="en-US" smtClean="0"/>
              <a:t> </a:t>
            </a:r>
            <a:r>
              <a:rPr lang="sr-Cyrl-CS" smtClean="0"/>
              <a:t>Никола Тесла</a:t>
            </a:r>
            <a:r>
              <a:rPr lang="en-US" smtClean="0"/>
              <a:t>]]</a:t>
            </a:r>
            <a:endParaRPr lang="sr-Cyrl-CS" smtClean="0"/>
          </a:p>
          <a:p>
            <a:pPr lvl="1"/>
            <a:r>
              <a:rPr lang="sr-Cyrl-CS" smtClean="0"/>
              <a:t>Исправно – </a:t>
            </a:r>
            <a:r>
              <a:rPr lang="en-US" smtClean="0"/>
              <a:t>[[</a:t>
            </a:r>
            <a:r>
              <a:rPr lang="sr-Cyrl-CS" smtClean="0"/>
              <a:t>Категорија:Срби Тесла, Никола</a:t>
            </a:r>
            <a:r>
              <a:rPr lang="en-US" smtClean="0"/>
              <a:t>]]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Биографије живих особа (1)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Чланци морају бити написани врло пажљиво</a:t>
            </a:r>
          </a:p>
          <a:p>
            <a:r>
              <a:rPr lang="sr-Cyrl-CS" smtClean="0"/>
              <a:t>У складу са основним Википедијиним правилима:</a:t>
            </a:r>
          </a:p>
          <a:p>
            <a:pPr lvl="1"/>
            <a:r>
              <a:rPr lang="sr-Cyrl-CS" smtClean="0"/>
              <a:t>Неутрална тачка гледишта</a:t>
            </a:r>
          </a:p>
          <a:p>
            <a:pPr lvl="1"/>
            <a:r>
              <a:rPr lang="sr-Cyrl-CS" smtClean="0"/>
              <a:t>Проверљивост</a:t>
            </a:r>
          </a:p>
          <a:p>
            <a:pPr lvl="1"/>
            <a:r>
              <a:rPr lang="sr-Cyrl-CS" smtClean="0"/>
              <a:t>Без оригиналног истраживања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Биографије живих особа (2)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Спорне тврдње о живим особама које немају референцу или је референца непоуздана мора бити </a:t>
            </a:r>
            <a:r>
              <a:rPr lang="sr-Cyrl-CS" smtClean="0">
                <a:solidFill>
                  <a:srgbClr val="CC6600"/>
                </a:solidFill>
              </a:rPr>
              <a:t>одмах уклоњена без икакаве дискусије</a:t>
            </a:r>
          </a:p>
          <a:p>
            <a:r>
              <a:rPr lang="sr-Cyrl-CS" smtClean="0"/>
              <a:t>Морају се писати конзервативно и уз поштовање приватности те особе</a:t>
            </a:r>
          </a:p>
          <a:p>
            <a:r>
              <a:rPr lang="sr-Cyrl-CS" smtClean="0">
                <a:solidFill>
                  <a:srgbClr val="CC6600"/>
                </a:solidFill>
              </a:rPr>
              <a:t>На Википедији нема сензационализма</a:t>
            </a:r>
            <a:endParaRPr lang="en-US" smtClean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CC6600"/>
                </a:solidFill>
              </a:rPr>
              <a:t>Циљеви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пројекта</a:t>
            </a:r>
            <a:endParaRPr lang="en-US" dirty="0" smtClean="0">
              <a:solidFill>
                <a:srgbClr val="CC66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Обогатити чланцима Википедију Србије </a:t>
            </a:r>
          </a:p>
          <a:p>
            <a:r>
              <a:rPr lang="en-US" smtClean="0"/>
              <a:t>Остварити сарадњу са најмање 5 градова у Србији и најмање 10 институција</a:t>
            </a:r>
          </a:p>
          <a:p>
            <a:r>
              <a:rPr lang="en-US" smtClean="0"/>
              <a:t>Курсеви-радионице</a:t>
            </a:r>
          </a:p>
          <a:p>
            <a:r>
              <a:rPr lang="en-US" smtClean="0"/>
              <a:t>Проширити информације о Викимедији и Википедији Србије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Биографије живих особа (3)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У БЖО не сме се додавати никакав материјал за који су једини извор штампа и таблоиди</a:t>
            </a:r>
          </a:p>
          <a:p>
            <a:r>
              <a:rPr lang="sr-Cyrl-CS" smtClean="0"/>
              <a:t>Спољашње везе о живим особама морају да задовоље више стандарде од уобичајених писања чланака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Shape 1"/>
          <p:cNvSpPr txBox="1">
            <a:spLocks noChangeArrowheads="1"/>
          </p:cNvSpPr>
          <p:nvPr/>
        </p:nvSpPr>
        <p:spPr bwMode="auto">
          <a:xfrm>
            <a:off x="685800" y="4572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6600">
                <a:solidFill>
                  <a:srgbClr val="CC6600"/>
                </a:solidFill>
                <a:latin typeface="Palatino Linotype" pitchFamily="18" charset="0"/>
              </a:rPr>
              <a:t>Добро дошли на Википедију!</a:t>
            </a:r>
            <a:endParaRPr lang="en-US">
              <a:solidFill>
                <a:srgbClr val="CC6600"/>
              </a:solidFill>
            </a:endParaRPr>
          </a:p>
        </p:txBody>
      </p:sp>
      <p:sp>
        <p:nvSpPr>
          <p:cNvPr id="53251" name="TextShape 2"/>
          <p:cNvSpPr txBox="1">
            <a:spLocks noChangeArrowheads="1"/>
          </p:cNvSpPr>
          <p:nvPr/>
        </p:nvSpPr>
        <p:spPr bwMode="auto">
          <a:xfrm>
            <a:off x="1371600" y="49530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962400"/>
            <a:ext cx="2770188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dirty="0" smtClean="0">
                <a:solidFill>
                  <a:srgbClr val="CC6600"/>
                </a:solidFill>
              </a:rPr>
              <a:t>Вики-концепт</a:t>
            </a:r>
            <a:endParaRPr lang="en-US" dirty="0" smtClean="0">
              <a:solidFill>
                <a:srgbClr val="CC66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smtClean="0"/>
              <a:t>Техничка могућност да интернет садржај уређује више корисника који међусобно нису повезани</a:t>
            </a:r>
          </a:p>
          <a:p>
            <a:r>
              <a:rPr lang="sr-Cyrl-CS" smtClean="0"/>
              <a:t>Осмислио је Вард (Хауард) Канингем (</a:t>
            </a:r>
            <a:r>
              <a:rPr lang="en-US" smtClean="0"/>
              <a:t>Howard “Ward” Cunningham</a:t>
            </a:r>
            <a:r>
              <a:rPr lang="sr-Cyrl-CS" smtClean="0"/>
              <a:t>) </a:t>
            </a:r>
            <a:r>
              <a:rPr lang="en-US" smtClean="0"/>
              <a:t>1994. </a:t>
            </a:r>
            <a:r>
              <a:rPr lang="sr-Cyrl-CS" smtClean="0"/>
              <a:t>године, назвао га </a:t>
            </a:r>
            <a:r>
              <a:rPr lang="en-US" smtClean="0"/>
              <a:t>WikiWikiWeb </a:t>
            </a:r>
            <a:r>
              <a:rPr lang="sr-Cyrl-CS" smtClean="0"/>
              <a:t>и инсталирао га на свом сајту 25. марта 1995. године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dirty="0" smtClean="0">
                <a:solidFill>
                  <a:srgbClr val="CC6600"/>
                </a:solidFill>
              </a:rPr>
              <a:t>Порекло речи</a:t>
            </a:r>
            <a:endParaRPr lang="en-US" dirty="0" smtClean="0">
              <a:solidFill>
                <a:srgbClr val="CC66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Вард (Хауард) Канингем први пут чуо</a:t>
            </a:r>
            <a:r>
              <a:rPr lang="en-US" smtClean="0"/>
              <a:t> </a:t>
            </a:r>
            <a:r>
              <a:rPr lang="sr-Cyrl-CS" smtClean="0"/>
              <a:t>на аеродрому у Хонолулу</a:t>
            </a:r>
            <a:endParaRPr lang="en-US" smtClean="0"/>
          </a:p>
          <a:p>
            <a:r>
              <a:rPr lang="en-US" smtClean="0"/>
              <a:t>WikiWiki </a:t>
            </a:r>
            <a:r>
              <a:rPr lang="sr-Cyrl-CS" smtClean="0"/>
              <a:t>(ВикиВики) на хавајском значи брзо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Настанак Википедије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Википедија на енглеском настала је 15. јануара 2001. године</a:t>
            </a:r>
          </a:p>
          <a:p>
            <a:r>
              <a:rPr lang="sr-Cyrl-CS" smtClean="0"/>
              <a:t>Оснивачи интернет предузетник Џими Вејлс (енг. </a:t>
            </a:r>
            <a:r>
              <a:rPr lang="en-US" smtClean="0"/>
              <a:t>Jimmy Wales</a:t>
            </a:r>
            <a:r>
              <a:rPr lang="sr-Cyrl-CS" smtClean="0"/>
              <a:t>) и доктор филозофије Лари Сангер (енг. </a:t>
            </a:r>
            <a:r>
              <a:rPr lang="en-US" smtClean="0"/>
              <a:t>Larry Sanger)</a:t>
            </a:r>
            <a:endParaRPr lang="sr-Cyrl-C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CS" smtClean="0">
                <a:solidFill>
                  <a:srgbClr val="CC6600"/>
                </a:solidFill>
              </a:rPr>
              <a:t>Почеци Википедије</a:t>
            </a:r>
            <a:endParaRPr lang="en-US" smtClean="0">
              <a:solidFill>
                <a:srgbClr val="CC66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mtClean="0"/>
              <a:t>Прво је коришћен </a:t>
            </a:r>
            <a:r>
              <a:rPr lang="en-US" smtClean="0"/>
              <a:t>UseModWiki, </a:t>
            </a:r>
            <a:r>
              <a:rPr lang="sr-Cyrl-CS" smtClean="0"/>
              <a:t>имплементација оригинал Вики концепта Варда Канингема</a:t>
            </a:r>
            <a:r>
              <a:rPr lang="en-US" smtClean="0"/>
              <a:t>.</a:t>
            </a:r>
            <a:endParaRPr lang="sr-Cyrl-CS" smtClean="0"/>
          </a:p>
          <a:p>
            <a:r>
              <a:rPr lang="sr-Cyrl-CS" smtClean="0"/>
              <a:t>Јануара 2002. године развијен посебан Медијавики софтвер (енг. </a:t>
            </a:r>
            <a:r>
              <a:rPr lang="en-US" smtClean="0"/>
              <a:t>MediaWiki</a:t>
            </a:r>
            <a:r>
              <a:rPr lang="sr-Cyrl-CS" smtClean="0"/>
              <a:t>)</a:t>
            </a:r>
            <a:r>
              <a:rPr lang="en-US" smtClean="0"/>
              <a:t> </a:t>
            </a:r>
            <a:r>
              <a:rPr lang="sr-Cyrl-CS" smtClean="0"/>
              <a:t>под лиценцом </a:t>
            </a:r>
            <a:r>
              <a:rPr lang="en-US" smtClean="0"/>
              <a:t>GNU General Public License</a:t>
            </a:r>
            <a:r>
              <a:rPr lang="sr-Cyrl-CS" smtClean="0"/>
              <a:t> (чешће у употреби </a:t>
            </a:r>
            <a:r>
              <a:rPr lang="en-US" smtClean="0"/>
              <a:t>GNU GPL</a:t>
            </a:r>
            <a:r>
              <a:rPr lang="sr-Cyrl-CS" smtClean="0"/>
              <a:t>)</a:t>
            </a:r>
            <a:r>
              <a:rPr lang="en-US" smtClean="0"/>
              <a:t>.</a:t>
            </a:r>
            <a:endParaRPr lang="sr-Cyrl-C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ki30.04.2015">
  <a:themeElements>
    <a:clrScheme name="wiki-konac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iki-konacn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ki-konac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ki-konac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ki-konac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ki-konac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ki-konac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ki-konac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ki-konac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viki30.04.2015</Template>
  <TotalTime>131</TotalTime>
  <Words>1289</Words>
  <Application>Microsoft Office PowerPoint</Application>
  <PresentationFormat>On-screen Show (4:3)</PresentationFormat>
  <Paragraphs>190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viki30.04.2015</vt:lpstr>
      <vt:lpstr>Викимедија и Википедија Србије</vt:lpstr>
      <vt:lpstr>Реализатори пројекта</vt:lpstr>
      <vt:lpstr>Вики-библиотекар (1)</vt:lpstr>
      <vt:lpstr>Вики-библиотекар (2)</vt:lpstr>
      <vt:lpstr>Циљеви пројекта</vt:lpstr>
      <vt:lpstr>Вики-концепт</vt:lpstr>
      <vt:lpstr>Порекло речи</vt:lpstr>
      <vt:lpstr>Настанак Википедије</vt:lpstr>
      <vt:lpstr>Почеци Википедије</vt:lpstr>
      <vt:lpstr>Медијавики софтвер</vt:lpstr>
      <vt:lpstr>Одлике Медијавики софтвера (1)</vt:lpstr>
      <vt:lpstr>Одлике Медијавики софтвера (2)</vt:lpstr>
      <vt:lpstr>Лиценцирање садржаја Википедије</vt:lpstr>
      <vt:lpstr>Wikimedia</vt:lpstr>
      <vt:lpstr> Викимедијини пројекти </vt:lpstr>
      <vt:lpstr>Slide 16</vt:lpstr>
      <vt:lpstr>Slide 17</vt:lpstr>
      <vt:lpstr>Slide 18</vt:lpstr>
      <vt:lpstr>Вики-изворник</vt:lpstr>
      <vt:lpstr>Викимедија Србије</vt:lpstr>
      <vt:lpstr>Викимедија Србије</vt:lpstr>
      <vt:lpstr>Шта је Википедија</vt:lpstr>
      <vt:lpstr>Википедија Србије</vt:lpstr>
      <vt:lpstr>Писмо Википедије Србије</vt:lpstr>
      <vt:lpstr>Чланци на Википедији Србије</vt:lpstr>
      <vt:lpstr>5 стубова Википедије (1)</vt:lpstr>
      <vt:lpstr>5 стубова Википедије (2)</vt:lpstr>
      <vt:lpstr>5 стубова Википедије (3)</vt:lpstr>
      <vt:lpstr>5 стубова Википедије (4)</vt:lpstr>
      <vt:lpstr>5 стубова Википедије (5)</vt:lpstr>
      <vt:lpstr>Шта Википедија није (1)</vt:lpstr>
      <vt:lpstr>Шта Википедија није (2)</vt:lpstr>
      <vt:lpstr> Шта Википедија није: (3) </vt:lpstr>
      <vt:lpstr>Шта Википедија није (4)</vt:lpstr>
      <vt:lpstr>Шта Википедија није (5)</vt:lpstr>
      <vt:lpstr>Шта Википедија није (6)</vt:lpstr>
      <vt:lpstr>Како правилно писати</vt:lpstr>
      <vt:lpstr>Википедија: Чланци за брисање</vt:lpstr>
      <vt:lpstr>Википедија: Чланци за брисање</vt:lpstr>
      <vt:lpstr>Slide 40</vt:lpstr>
      <vt:lpstr>Slide 41</vt:lpstr>
      <vt:lpstr>Slide 42</vt:lpstr>
      <vt:lpstr>Вики-бонтон</vt:lpstr>
      <vt:lpstr>Најбоља намера</vt:lpstr>
      <vt:lpstr>Не игноришите питање</vt:lpstr>
      <vt:lpstr>Најчешће грешке : бројеви</vt:lpstr>
      <vt:lpstr>Најчешће грешке : лична имена</vt:lpstr>
      <vt:lpstr>Биографије живих особа (1)</vt:lpstr>
      <vt:lpstr>Биографије живих особа (2)</vt:lpstr>
      <vt:lpstr>Биографије живих особа (3)</vt:lpstr>
      <vt:lpstr>Slide 51</vt:lpstr>
    </vt:vector>
  </TitlesOfParts>
  <Company>Univerzitetska biblioteka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sasap</dc:creator>
  <cp:lastModifiedBy>Univerzitetska biblioteka</cp:lastModifiedBy>
  <cp:revision>7</cp:revision>
  <dcterms:created xsi:type="dcterms:W3CDTF">2015-05-04T09:09:12Z</dcterms:created>
  <dcterms:modified xsi:type="dcterms:W3CDTF">2015-05-06T12:35:20Z</dcterms:modified>
</cp:coreProperties>
</file>