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18" r:id="rId54"/>
    <p:sldId id="319" r:id="rId55"/>
    <p:sldId id="320" r:id="rId56"/>
    <p:sldId id="321" r:id="rId57"/>
    <p:sldId id="314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BE3C2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ispravka nasl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04800"/>
            <a:ext cx="75438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057400"/>
            <a:ext cx="6477000" cy="3352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 descr="ispravka slajd no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67600" y="6248400"/>
            <a:ext cx="1219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E3C2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E3C2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E3C2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E3C2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E3C26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E3C26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E3C26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E3C26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E3C26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r-Cyrl-CS" b="1" dirty="0" smtClean="0">
                <a:solidFill>
                  <a:srgbClr val="CC6600"/>
                </a:solidFill>
              </a:rPr>
              <a:t>Уређивање чланака на Википедији Србије</a:t>
            </a:r>
            <a:endParaRPr lang="en-US" b="1" dirty="0">
              <a:solidFill>
                <a:srgbClr val="CC66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596" y="2786058"/>
            <a:ext cx="4647460" cy="857256"/>
          </a:xfrm>
        </p:spPr>
        <p:txBody>
          <a:bodyPr/>
          <a:lstStyle/>
          <a:p>
            <a:pPr algn="l"/>
            <a:r>
              <a:rPr lang="en-US" smtClean="0"/>
              <a:t>MSc</a:t>
            </a:r>
            <a:r>
              <a:rPr lang="sr-Cyrl-CS" smtClean="0"/>
              <a:t> </a:t>
            </a:r>
            <a:r>
              <a:rPr lang="sr-Cyrl-CS" dirty="0" smtClean="0"/>
              <a:t>Оја Кринуловић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4942" y="3071810"/>
            <a:ext cx="471462" cy="20321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8229600" cy="170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857628"/>
            <a:ext cx="835824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rot="5400000">
            <a:off x="5179223" y="3607595"/>
            <a:ext cx="50006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>
                <a:solidFill>
                  <a:srgbClr val="CC6600"/>
                </a:solidFill>
              </a:rPr>
              <a:t>Писање референци</a:t>
            </a:r>
            <a:endParaRPr lang="en-US" dirty="0">
              <a:solidFill>
                <a:srgbClr val="CC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000" b="1" dirty="0" err="1" smtClean="0"/>
              <a:t>Референце</a:t>
            </a:r>
            <a:r>
              <a:rPr lang="en-US" sz="2000" dirty="0" smtClean="0"/>
              <a:t> </a:t>
            </a:r>
            <a:r>
              <a:rPr lang="en-US" sz="2000" dirty="0" err="1" smtClean="0"/>
              <a:t>се</a:t>
            </a:r>
            <a:r>
              <a:rPr lang="en-US" sz="2000" dirty="0" smtClean="0"/>
              <a:t> </a:t>
            </a:r>
            <a:r>
              <a:rPr lang="en-US" sz="2000" dirty="0" err="1" smtClean="0"/>
              <a:t>постављају</a:t>
            </a:r>
            <a:r>
              <a:rPr lang="en-US" sz="2000" dirty="0" smtClean="0"/>
              <a:t> </a:t>
            </a:r>
            <a:r>
              <a:rPr lang="en-US" sz="2000" dirty="0" err="1" smtClean="0"/>
              <a:t>за</a:t>
            </a:r>
            <a:r>
              <a:rPr lang="en-US" sz="2000" dirty="0" smtClean="0"/>
              <a:t> </a:t>
            </a:r>
            <a:r>
              <a:rPr lang="en-US" sz="2000" dirty="0" err="1" smtClean="0"/>
              <a:t>све</a:t>
            </a:r>
            <a:r>
              <a:rPr lang="en-US" sz="2000" dirty="0" smtClean="0"/>
              <a:t> </a:t>
            </a:r>
            <a:r>
              <a:rPr lang="en-US" sz="2000" dirty="0" err="1" smtClean="0"/>
              <a:t>важније</a:t>
            </a:r>
            <a:r>
              <a:rPr lang="en-US" sz="2000" dirty="0" smtClean="0"/>
              <a:t> </a:t>
            </a:r>
            <a:r>
              <a:rPr lang="en-US" sz="2000" dirty="0" err="1" smtClean="0"/>
              <a:t>информације</a:t>
            </a:r>
            <a:r>
              <a:rPr lang="en-US" sz="2000" dirty="0" smtClean="0"/>
              <a:t> у </a:t>
            </a:r>
            <a:r>
              <a:rPr lang="en-US" sz="2000" dirty="0" err="1" smtClean="0"/>
              <a:t>чланку</a:t>
            </a:r>
            <a:r>
              <a:rPr lang="en-US" sz="2000" dirty="0" smtClean="0"/>
              <a:t>. </a:t>
            </a:r>
            <a:endParaRPr lang="sr-Cyrl-CS" sz="2000" dirty="0" smtClean="0"/>
          </a:p>
          <a:p>
            <a:pPr lvl="0"/>
            <a:r>
              <a:rPr lang="sr-Cyrl-CS" sz="2000" dirty="0" smtClean="0"/>
              <a:t>Ф</a:t>
            </a:r>
            <a:r>
              <a:rPr lang="en-US" sz="2000" dirty="0" err="1" smtClean="0"/>
              <a:t>ормат</a:t>
            </a:r>
            <a:r>
              <a:rPr lang="en-US" sz="2000" dirty="0" smtClean="0"/>
              <a:t> </a:t>
            </a:r>
            <a:r>
              <a:rPr lang="sr-Cyrl-CS" sz="2000" dirty="0" smtClean="0"/>
              <a:t> </a:t>
            </a:r>
            <a:r>
              <a:rPr lang="en-US" sz="2000" dirty="0" smtClean="0"/>
              <a:t>&lt;ref&gt;</a:t>
            </a:r>
            <a:r>
              <a:rPr lang="en-US" sz="2000" dirty="0" err="1" smtClean="0"/>
              <a:t>име</a:t>
            </a:r>
            <a:r>
              <a:rPr lang="en-US" sz="2000" dirty="0" smtClean="0"/>
              <a:t> </a:t>
            </a:r>
            <a:r>
              <a:rPr lang="en-US" sz="2000" dirty="0" err="1" smtClean="0"/>
              <a:t>референце</a:t>
            </a:r>
            <a:r>
              <a:rPr lang="en-US" sz="2000" dirty="0" smtClean="0"/>
              <a:t>&lt;/ref&gt; </a:t>
            </a:r>
            <a:r>
              <a:rPr lang="en-US" sz="2000" dirty="0" err="1" smtClean="0"/>
              <a:t>иза</a:t>
            </a:r>
            <a:r>
              <a:rPr lang="en-US" sz="2000" dirty="0" smtClean="0"/>
              <a:t> </a:t>
            </a:r>
            <a:r>
              <a:rPr lang="en-US" sz="2000" dirty="0" err="1" smtClean="0"/>
              <a:t>текста</a:t>
            </a:r>
            <a:r>
              <a:rPr lang="en-US" sz="2000" dirty="0" smtClean="0"/>
              <a:t> у </a:t>
            </a:r>
            <a:r>
              <a:rPr lang="en-US" sz="2000" dirty="0" err="1" smtClean="0"/>
              <a:t>чланку</a:t>
            </a:r>
            <a:r>
              <a:rPr lang="en-US" sz="2000" dirty="0" smtClean="0"/>
              <a:t>. </a:t>
            </a:r>
            <a:endParaRPr lang="sr-Cyrl-CS" sz="2000" dirty="0" smtClean="0"/>
          </a:p>
          <a:p>
            <a:pPr lvl="0"/>
            <a:r>
              <a:rPr lang="sr-Cyrl-CS" sz="2000" dirty="0" smtClean="0"/>
              <a:t>Р</a:t>
            </a:r>
            <a:r>
              <a:rPr lang="en-US" sz="2000" dirty="0" err="1" smtClean="0"/>
              <a:t>еференце</a:t>
            </a:r>
            <a:r>
              <a:rPr lang="en-US" sz="2000" dirty="0" smtClean="0"/>
              <a:t> </a:t>
            </a:r>
            <a:r>
              <a:rPr lang="en-US" sz="2000" dirty="0" err="1" smtClean="0"/>
              <a:t>могу</a:t>
            </a:r>
            <a:r>
              <a:rPr lang="en-US" sz="2000" dirty="0" smtClean="0"/>
              <a:t> </a:t>
            </a:r>
            <a:r>
              <a:rPr lang="sr-Cyrl-CS" sz="2000" dirty="0" smtClean="0"/>
              <a:t>бити </a:t>
            </a:r>
            <a:r>
              <a:rPr lang="en-US" sz="2000" dirty="0" err="1" smtClean="0"/>
              <a:t>интернетске</a:t>
            </a:r>
            <a:r>
              <a:rPr lang="en-US" sz="2000" dirty="0" smtClean="0"/>
              <a:t> </a:t>
            </a:r>
            <a:r>
              <a:rPr lang="en-US" sz="2000" dirty="0" err="1" smtClean="0"/>
              <a:t>странице</a:t>
            </a:r>
            <a:r>
              <a:rPr lang="en-US" sz="2000" dirty="0" smtClean="0"/>
              <a:t> </a:t>
            </a:r>
            <a:r>
              <a:rPr lang="en-US" sz="2000" dirty="0" err="1" smtClean="0"/>
              <a:t>чији</a:t>
            </a:r>
            <a:r>
              <a:rPr lang="en-US" sz="2000" dirty="0" smtClean="0"/>
              <a:t> </a:t>
            </a:r>
            <a:r>
              <a:rPr lang="en-US" sz="2000" dirty="0" err="1" smtClean="0"/>
              <a:t>је</a:t>
            </a:r>
            <a:r>
              <a:rPr lang="en-US" sz="2000" dirty="0" smtClean="0"/>
              <a:t> </a:t>
            </a:r>
            <a:r>
              <a:rPr lang="en-US" sz="2000" dirty="0" err="1" smtClean="0"/>
              <a:t>садржај</a:t>
            </a:r>
            <a:r>
              <a:rPr lang="en-US" sz="2000" dirty="0" smtClean="0"/>
              <a:t> </a:t>
            </a:r>
            <a:r>
              <a:rPr lang="en-US" sz="2000" dirty="0" err="1" smtClean="0"/>
              <a:t>веродостојан</a:t>
            </a:r>
            <a:r>
              <a:rPr lang="en-US" sz="2000" dirty="0" smtClean="0"/>
              <a:t> </a:t>
            </a:r>
            <a:r>
              <a:rPr lang="en-US" sz="2000" dirty="0" err="1" smtClean="0"/>
              <a:t>као</a:t>
            </a:r>
            <a:r>
              <a:rPr lang="en-US" sz="2000" dirty="0" smtClean="0"/>
              <a:t> и </a:t>
            </a:r>
            <a:r>
              <a:rPr lang="en-US" sz="2000" dirty="0" err="1" smtClean="0"/>
              <a:t>литература</a:t>
            </a:r>
            <a:r>
              <a:rPr lang="en-US" sz="2000" dirty="0" smtClean="0"/>
              <a:t>. </a:t>
            </a:r>
            <a:endParaRPr lang="sr-Cyrl-CS" sz="2000" dirty="0" smtClean="0"/>
          </a:p>
          <a:p>
            <a:r>
              <a:rPr lang="sr-Latn-CS" sz="2000" dirty="0" smtClean="0"/>
              <a:t>Код књига поред </a:t>
            </a:r>
            <a:r>
              <a:rPr lang="sr-Latn-CS" sz="2000" b="1" dirty="0" smtClean="0"/>
              <a:t>наслова</a:t>
            </a:r>
            <a:r>
              <a:rPr lang="sr-Latn-CS" sz="2000" dirty="0" smtClean="0"/>
              <a:t>, </a:t>
            </a:r>
            <a:r>
              <a:rPr lang="sr-Latn-CS" sz="2000" b="1" dirty="0" smtClean="0"/>
              <a:t>године</a:t>
            </a:r>
            <a:r>
              <a:rPr lang="sr-Latn-CS" sz="2000" dirty="0" smtClean="0"/>
              <a:t> и </a:t>
            </a:r>
            <a:r>
              <a:rPr lang="sr-Latn-CS" sz="2000" b="1" dirty="0" smtClean="0"/>
              <a:t>имена аутора</a:t>
            </a:r>
            <a:r>
              <a:rPr lang="sr-Latn-CS" sz="2000" dirty="0" smtClean="0"/>
              <a:t> навести </a:t>
            </a:r>
            <a:r>
              <a:rPr lang="sr-Latn-CS" sz="2000" b="1" dirty="0" smtClean="0"/>
              <a:t>стране</a:t>
            </a:r>
            <a:r>
              <a:rPr lang="sr-Latn-CS" sz="2000" dirty="0" smtClean="0"/>
              <a:t> које се користе и </a:t>
            </a:r>
            <a:r>
              <a:rPr lang="sr-Latn-CS" sz="2000" b="1" dirty="0" smtClean="0"/>
              <a:t>ISBN</a:t>
            </a:r>
            <a:r>
              <a:rPr lang="sr-Latn-CS" sz="2000" dirty="0" smtClean="0"/>
              <a:t> књиге</a:t>
            </a:r>
            <a:endParaRPr lang="en-US" sz="2000" dirty="0" smtClean="0"/>
          </a:p>
          <a:p>
            <a:pPr lvl="0"/>
            <a:r>
              <a:rPr lang="en-US" sz="2000" dirty="0" err="1" smtClean="0"/>
              <a:t>Да</a:t>
            </a:r>
            <a:r>
              <a:rPr lang="en-US" sz="2000" dirty="0" smtClean="0"/>
              <a:t> </a:t>
            </a:r>
            <a:r>
              <a:rPr lang="en-US" sz="2000" dirty="0" err="1" smtClean="0"/>
              <a:t>би</a:t>
            </a:r>
            <a:r>
              <a:rPr lang="en-US" sz="2000" dirty="0" smtClean="0"/>
              <a:t> </a:t>
            </a:r>
            <a:r>
              <a:rPr lang="en-US" sz="2000" dirty="0" err="1" smtClean="0"/>
              <a:t>референце</a:t>
            </a:r>
            <a:r>
              <a:rPr lang="sr-Cyrl-CS" sz="2000" dirty="0" smtClean="0"/>
              <a:t> биле </a:t>
            </a:r>
            <a:r>
              <a:rPr lang="en-US" sz="2000" dirty="0" err="1" smtClean="0"/>
              <a:t>видљив</a:t>
            </a:r>
            <a:r>
              <a:rPr lang="sr-Cyrl-CS" sz="2000" dirty="0" smtClean="0"/>
              <a:t>е</a:t>
            </a:r>
            <a:r>
              <a:rPr lang="en-US" sz="2000" dirty="0" smtClean="0"/>
              <a:t> у </a:t>
            </a:r>
            <a:r>
              <a:rPr lang="en-US" sz="2000" dirty="0" err="1" smtClean="0"/>
              <a:t>делу</a:t>
            </a:r>
            <a:r>
              <a:rPr lang="en-US" sz="2000" dirty="0" smtClean="0"/>
              <a:t> </a:t>
            </a:r>
            <a:r>
              <a:rPr lang="en-US" sz="2000" dirty="0" err="1" smtClean="0"/>
              <a:t>чланка</a:t>
            </a:r>
            <a:r>
              <a:rPr lang="en-US" sz="2000" dirty="0" smtClean="0"/>
              <a:t> </a:t>
            </a:r>
            <a:r>
              <a:rPr lang="en-US" sz="2000" dirty="0" err="1" smtClean="0"/>
              <a:t>под</a:t>
            </a:r>
            <a:r>
              <a:rPr lang="en-US" sz="2000" dirty="0" smtClean="0"/>
              <a:t> </a:t>
            </a:r>
            <a:r>
              <a:rPr lang="en-US" sz="2000" dirty="0" err="1" smtClean="0"/>
              <a:t>називом</a:t>
            </a:r>
            <a:r>
              <a:rPr lang="en-US" sz="2000" dirty="0" smtClean="0"/>
              <a:t> "</a:t>
            </a:r>
            <a:r>
              <a:rPr lang="en-US" sz="2000" dirty="0" err="1" smtClean="0"/>
              <a:t>Референце</a:t>
            </a:r>
            <a:r>
              <a:rPr lang="en-US" sz="2000" dirty="0" smtClean="0"/>
              <a:t>", </a:t>
            </a:r>
            <a:r>
              <a:rPr lang="en-US" sz="2000" dirty="0" err="1" smtClean="0"/>
              <a:t>довољно</a:t>
            </a:r>
            <a:r>
              <a:rPr lang="en-US" sz="2000" dirty="0" smtClean="0"/>
              <a:t> </a:t>
            </a:r>
            <a:r>
              <a:rPr lang="en-US" sz="2000" dirty="0" err="1" smtClean="0"/>
              <a:t>је</a:t>
            </a:r>
            <a:r>
              <a:rPr lang="en-US" sz="2000" dirty="0" smtClean="0"/>
              <a:t> </a:t>
            </a:r>
            <a:r>
              <a:rPr lang="en-US" sz="2000" dirty="0" err="1" smtClean="0"/>
              <a:t>да</a:t>
            </a:r>
            <a:r>
              <a:rPr lang="en-US" sz="2000" dirty="0" smtClean="0"/>
              <a:t> </a:t>
            </a:r>
            <a:r>
              <a:rPr lang="en-US" sz="2000" dirty="0" err="1" smtClean="0"/>
              <a:t>испод</a:t>
            </a:r>
            <a:r>
              <a:rPr lang="en-US" sz="2000" dirty="0" smtClean="0"/>
              <a:t> </a:t>
            </a:r>
            <a:r>
              <a:rPr lang="en-US" sz="2000" dirty="0" err="1" smtClean="0"/>
              <a:t>поднаслова</a:t>
            </a:r>
            <a:r>
              <a:rPr lang="en-US" sz="2000" dirty="0" smtClean="0"/>
              <a:t> </a:t>
            </a:r>
            <a:r>
              <a:rPr lang="en-US" sz="2000" dirty="0" err="1" smtClean="0"/>
              <a:t>поставите</a:t>
            </a:r>
            <a:r>
              <a:rPr lang="en-US" sz="2000" dirty="0" smtClean="0"/>
              <a:t> {{</a:t>
            </a:r>
            <a:r>
              <a:rPr lang="en-US" sz="2000" dirty="0" err="1" smtClean="0"/>
              <a:t>refspisak</a:t>
            </a:r>
            <a:r>
              <a:rPr lang="en-US" sz="2000" dirty="0" smtClean="0"/>
              <a:t>}}, </a:t>
            </a:r>
            <a:r>
              <a:rPr lang="en-US" sz="2000" dirty="0" err="1" smtClean="0"/>
              <a:t>после</a:t>
            </a:r>
            <a:r>
              <a:rPr lang="en-US" sz="2000" dirty="0" smtClean="0"/>
              <a:t> </a:t>
            </a:r>
            <a:r>
              <a:rPr lang="en-US" sz="2000" dirty="0" err="1" smtClean="0"/>
              <a:t>чега</a:t>
            </a:r>
            <a:r>
              <a:rPr lang="en-US" sz="2000" dirty="0" smtClean="0"/>
              <a:t> </a:t>
            </a:r>
            <a:r>
              <a:rPr lang="en-US" sz="2000" dirty="0" err="1" smtClean="0"/>
              <a:t>софтвер</a:t>
            </a:r>
            <a:r>
              <a:rPr lang="en-US" sz="2000" dirty="0" smtClean="0"/>
              <a:t> </a:t>
            </a:r>
            <a:r>
              <a:rPr lang="en-US" sz="2000" dirty="0" err="1" smtClean="0"/>
              <a:t>аутоматски</a:t>
            </a:r>
            <a:r>
              <a:rPr lang="en-US" sz="2000" dirty="0" smtClean="0"/>
              <a:t> </a:t>
            </a:r>
            <a:r>
              <a:rPr lang="en-US" sz="2000" dirty="0" err="1" smtClean="0"/>
              <a:t>прави</a:t>
            </a:r>
            <a:r>
              <a:rPr lang="en-US" sz="2000" dirty="0" smtClean="0"/>
              <a:t> </a:t>
            </a:r>
            <a:r>
              <a:rPr lang="en-US" sz="2000" dirty="0" err="1" smtClean="0"/>
              <a:t>списак</a:t>
            </a:r>
            <a:r>
              <a:rPr lang="en-US" sz="2000" dirty="0" smtClean="0"/>
              <a:t> </a:t>
            </a:r>
            <a:r>
              <a:rPr lang="en-US" sz="2000" dirty="0" err="1" smtClean="0"/>
              <a:t>референци</a:t>
            </a:r>
            <a:r>
              <a:rPr lang="sr-Cyrl-CS" sz="2000" dirty="0" smtClean="0"/>
              <a:t> које су </a:t>
            </a:r>
            <a:r>
              <a:rPr lang="en-US" sz="2000" dirty="0" err="1" smtClean="0"/>
              <a:t>наведен</a:t>
            </a:r>
            <a:r>
              <a:rPr lang="sr-Cyrl-CS" sz="2000" dirty="0" smtClean="0"/>
              <a:t>е </a:t>
            </a:r>
            <a:r>
              <a:rPr lang="en-US" sz="2000" dirty="0" smtClean="0"/>
              <a:t>у </a:t>
            </a:r>
            <a:r>
              <a:rPr lang="en-US" sz="2000" dirty="0" err="1" smtClean="0"/>
              <a:t>чланку</a:t>
            </a:r>
            <a:r>
              <a:rPr lang="en-US" sz="2000" dirty="0" smtClean="0"/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ts val="2046"/>
              </a:lnSpc>
            </a:pPr>
            <a:r>
              <a:rPr lang="en-US" sz="5400" dirty="0" err="1">
                <a:solidFill>
                  <a:srgbClr val="CC6600"/>
                </a:solidFill>
                <a:latin typeface="+mj-lt"/>
              </a:rPr>
              <a:t>Референце</a:t>
            </a:r>
            <a:endParaRPr>
              <a:solidFill>
                <a:srgbClr val="CC6600"/>
              </a:solidFill>
              <a:latin typeface="+mj-lt"/>
            </a:endParaRPr>
          </a:p>
        </p:txBody>
      </p:sp>
      <p:pic>
        <p:nvPicPr>
          <p:cNvPr id="240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6160" y="1600200"/>
            <a:ext cx="5251320" cy="4525560"/>
          </a:xfrm>
          <a:prstGeom prst="rect">
            <a:avLst/>
          </a:prstGeom>
        </p:spPr>
      </p:pic>
      <p:pic>
        <p:nvPicPr>
          <p:cNvPr id="241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3962520"/>
            <a:ext cx="2770560" cy="277056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>
                <a:solidFill>
                  <a:srgbClr val="CC6600"/>
                </a:solidFill>
              </a:rPr>
              <a:t>Постављање датотека</a:t>
            </a:r>
            <a:endParaRPr lang="en-US" dirty="0">
              <a:solidFill>
                <a:srgbClr val="CC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CS" sz="2000" b="1" dirty="0" smtClean="0"/>
              <a:t>      </a:t>
            </a:r>
            <a:r>
              <a:rPr lang="en-US" sz="2000" b="1" dirty="0" err="1" smtClean="0"/>
              <a:t>Датотеке</a:t>
            </a:r>
            <a:r>
              <a:rPr lang="en-US" sz="2000" dirty="0" smtClean="0"/>
              <a:t> </a:t>
            </a:r>
            <a:r>
              <a:rPr lang="en-US" sz="2000" dirty="0" err="1" smtClean="0"/>
              <a:t>су</a:t>
            </a:r>
            <a:r>
              <a:rPr lang="en-US" sz="2000" dirty="0" smtClean="0"/>
              <a:t> у </a:t>
            </a:r>
            <a:r>
              <a:rPr lang="en-US" sz="2000" dirty="0" err="1" smtClean="0"/>
              <a:t>ствари</a:t>
            </a:r>
            <a:r>
              <a:rPr lang="en-US" sz="2000" dirty="0" smtClean="0"/>
              <a:t> </a:t>
            </a:r>
            <a:r>
              <a:rPr lang="en-US" sz="2000" dirty="0" err="1" smtClean="0"/>
              <a:t>слике</a:t>
            </a:r>
            <a:r>
              <a:rPr lang="en-US" sz="2000" dirty="0" smtClean="0"/>
              <a:t>, </a:t>
            </a:r>
            <a:r>
              <a:rPr lang="en-US" sz="2000" dirty="0" err="1" smtClean="0"/>
              <a:t>аудио</a:t>
            </a:r>
            <a:r>
              <a:rPr lang="en-US" sz="2000" dirty="0" smtClean="0"/>
              <a:t> </a:t>
            </a:r>
            <a:r>
              <a:rPr lang="en-US" sz="2000" dirty="0" err="1" smtClean="0"/>
              <a:t>или</a:t>
            </a:r>
            <a:r>
              <a:rPr lang="en-US" sz="2000" dirty="0" smtClean="0"/>
              <a:t> </a:t>
            </a:r>
            <a:r>
              <a:rPr lang="en-US" sz="2000" dirty="0" err="1" smtClean="0"/>
              <a:t>видео</a:t>
            </a:r>
            <a:r>
              <a:rPr lang="en-US" sz="2000" dirty="0" smtClean="0"/>
              <a:t> </a:t>
            </a:r>
            <a:r>
              <a:rPr lang="en-US" sz="2000" dirty="0" err="1" smtClean="0"/>
              <a:t>снимци</a:t>
            </a:r>
            <a:r>
              <a:rPr lang="en-US" sz="2000" dirty="0" smtClean="0"/>
              <a:t> </a:t>
            </a:r>
            <a:r>
              <a:rPr lang="en-US" sz="2000" dirty="0" err="1" smtClean="0"/>
              <a:t>који</a:t>
            </a:r>
            <a:r>
              <a:rPr lang="en-US" sz="2000" dirty="0" smtClean="0"/>
              <a:t> </a:t>
            </a:r>
            <a:r>
              <a:rPr lang="en-US" sz="2000" dirty="0" err="1" smtClean="0"/>
              <a:t>се</a:t>
            </a:r>
            <a:r>
              <a:rPr lang="en-US" sz="2000" dirty="0" smtClean="0"/>
              <a:t> </a:t>
            </a:r>
            <a:r>
              <a:rPr lang="en-US" sz="2000" dirty="0" err="1" smtClean="0"/>
              <a:t>користе</a:t>
            </a:r>
            <a:r>
              <a:rPr lang="en-US" sz="2000" dirty="0" smtClean="0"/>
              <a:t> </a:t>
            </a:r>
            <a:r>
              <a:rPr lang="en-US" sz="2000" dirty="0" err="1" smtClean="0"/>
              <a:t>за</a:t>
            </a:r>
            <a:r>
              <a:rPr lang="en-US" sz="2000" dirty="0" smtClean="0"/>
              <a:t> </a:t>
            </a:r>
            <a:r>
              <a:rPr lang="en-US" sz="2000" dirty="0" err="1" smtClean="0"/>
              <a:t>илустрацију</a:t>
            </a:r>
            <a:r>
              <a:rPr lang="en-US" sz="2000" dirty="0" smtClean="0"/>
              <a:t> </a:t>
            </a:r>
            <a:r>
              <a:rPr lang="en-US" sz="2000" dirty="0" err="1" smtClean="0"/>
              <a:t>чланка</a:t>
            </a:r>
            <a:r>
              <a:rPr lang="en-US" sz="2000" dirty="0" smtClean="0"/>
              <a:t>. </a:t>
            </a:r>
            <a:r>
              <a:rPr lang="en-US" sz="2000" dirty="0" err="1" smtClean="0"/>
              <a:t>Највећи</a:t>
            </a:r>
            <a:r>
              <a:rPr lang="en-US" sz="2000" dirty="0" smtClean="0"/>
              <a:t> </a:t>
            </a:r>
            <a:r>
              <a:rPr lang="en-US" sz="2000" dirty="0" err="1" smtClean="0"/>
              <a:t>број</a:t>
            </a:r>
            <a:r>
              <a:rPr lang="en-US" sz="2000" dirty="0" smtClean="0"/>
              <a:t> </a:t>
            </a:r>
            <a:r>
              <a:rPr lang="en-US" sz="2000" dirty="0" err="1" smtClean="0"/>
              <a:t>потребних</a:t>
            </a:r>
            <a:r>
              <a:rPr lang="en-US" sz="2000" dirty="0" smtClean="0"/>
              <a:t> </a:t>
            </a:r>
            <a:r>
              <a:rPr lang="en-US" sz="2000" dirty="0" err="1" smtClean="0"/>
              <a:t>медијских</a:t>
            </a:r>
            <a:r>
              <a:rPr lang="en-US" sz="2000" dirty="0" smtClean="0"/>
              <a:t> </a:t>
            </a:r>
            <a:r>
              <a:rPr lang="en-US" sz="2000" dirty="0" err="1" smtClean="0"/>
              <a:t>датотека</a:t>
            </a:r>
            <a:r>
              <a:rPr lang="en-US" sz="2000" dirty="0" smtClean="0"/>
              <a:t> </a:t>
            </a:r>
            <a:r>
              <a:rPr lang="en-US" sz="2000" dirty="0" err="1" smtClean="0"/>
              <a:t>може</a:t>
            </a:r>
            <a:r>
              <a:rPr lang="en-US" sz="2000" dirty="0" smtClean="0"/>
              <a:t> </a:t>
            </a:r>
            <a:r>
              <a:rPr lang="en-US" sz="2000" dirty="0" err="1" smtClean="0"/>
              <a:t>се</a:t>
            </a:r>
            <a:r>
              <a:rPr lang="en-US" sz="2000" dirty="0" smtClean="0"/>
              <a:t> </a:t>
            </a:r>
            <a:r>
              <a:rPr lang="sr-Cyrl-CS" sz="2000" dirty="0" smtClean="0"/>
              <a:t>поставити у</a:t>
            </a:r>
            <a:r>
              <a:rPr lang="en-US" sz="2000" dirty="0" smtClean="0"/>
              <a:t> </a:t>
            </a:r>
            <a:r>
              <a:rPr lang="en-US" sz="2000" dirty="0" err="1" smtClean="0"/>
              <a:t>Викимедијинy</a:t>
            </a:r>
            <a:r>
              <a:rPr lang="en-US" sz="2000" dirty="0" smtClean="0"/>
              <a:t> </a:t>
            </a:r>
            <a:r>
              <a:rPr lang="en-US" sz="2000" dirty="0" err="1" smtClean="0"/>
              <a:t>оставy</a:t>
            </a:r>
            <a:r>
              <a:rPr lang="en-US" sz="2000" dirty="0" smtClean="0"/>
              <a:t> -  Wikimedia commons. </a:t>
            </a:r>
            <a:r>
              <a:rPr lang="en-US" sz="2000" dirty="0" err="1" smtClean="0"/>
              <a:t>Датотеке</a:t>
            </a:r>
            <a:r>
              <a:rPr lang="en-US" sz="2000" dirty="0" smtClean="0"/>
              <a:t> </a:t>
            </a:r>
            <a:r>
              <a:rPr lang="en-US" sz="2000" dirty="0" err="1" smtClean="0"/>
              <a:t>се</a:t>
            </a:r>
            <a:r>
              <a:rPr lang="en-US" sz="2000" dirty="0" smtClean="0"/>
              <a:t> </a:t>
            </a:r>
            <a:r>
              <a:rPr lang="en-US" sz="2000" dirty="0" err="1" smtClean="0"/>
              <a:t>постављају</a:t>
            </a:r>
            <a:r>
              <a:rPr lang="en-US" sz="2000" dirty="0" smtClean="0"/>
              <a:t> у </a:t>
            </a:r>
            <a:r>
              <a:rPr lang="en-US" sz="2000" dirty="0" err="1" smtClean="0"/>
              <a:t>формату</a:t>
            </a:r>
            <a:r>
              <a:rPr lang="en-US" sz="2000" dirty="0" smtClean="0"/>
              <a:t>: [[</a:t>
            </a:r>
            <a:r>
              <a:rPr lang="en-US" sz="2000" dirty="0" err="1" smtClean="0"/>
              <a:t>Datoteka:ime</a:t>
            </a:r>
            <a:r>
              <a:rPr lang="en-US" sz="2000" dirty="0" smtClean="0"/>
              <a:t> </a:t>
            </a:r>
            <a:r>
              <a:rPr lang="en-US" sz="2000" dirty="0" err="1" smtClean="0"/>
              <a:t>datoteke</a:t>
            </a:r>
            <a:r>
              <a:rPr lang="en-US" sz="2000" dirty="0" smtClean="0"/>
              <a:t>] ]. </a:t>
            </a:r>
            <a:r>
              <a:rPr lang="en-US" sz="2000" dirty="0" err="1" smtClean="0"/>
              <a:t>Уколико</a:t>
            </a:r>
            <a:r>
              <a:rPr lang="en-US" sz="2000" dirty="0" smtClean="0"/>
              <a:t> </a:t>
            </a:r>
            <a:r>
              <a:rPr lang="en-US" sz="2000" dirty="0" err="1" smtClean="0"/>
              <a:t>слике</a:t>
            </a:r>
            <a:r>
              <a:rPr lang="en-US" sz="2000" dirty="0" smtClean="0"/>
              <a:t> </a:t>
            </a:r>
            <a:r>
              <a:rPr lang="en-US" sz="2000" dirty="0" err="1" smtClean="0"/>
              <a:t>постављате</a:t>
            </a:r>
            <a:r>
              <a:rPr lang="en-US" sz="2000" dirty="0" smtClean="0"/>
              <a:t> </a:t>
            </a:r>
            <a:r>
              <a:rPr lang="en-US" sz="2000" dirty="0" err="1" smtClean="0"/>
              <a:t>сами</a:t>
            </a:r>
            <a:r>
              <a:rPr lang="en-US" sz="2000" dirty="0" smtClean="0"/>
              <a:t>, </a:t>
            </a:r>
            <a:r>
              <a:rPr lang="en-US" sz="2000" dirty="0" err="1" smtClean="0"/>
              <a:t>неопходно</a:t>
            </a:r>
            <a:r>
              <a:rPr lang="en-US" sz="2000" dirty="0" smtClean="0"/>
              <a:t> </a:t>
            </a:r>
            <a:r>
              <a:rPr lang="en-US" sz="2000" dirty="0" err="1" smtClean="0"/>
              <a:t>је</a:t>
            </a:r>
            <a:r>
              <a:rPr lang="en-US" sz="2000" dirty="0" smtClean="0"/>
              <a:t> </a:t>
            </a:r>
            <a:r>
              <a:rPr lang="en-US" sz="2000" dirty="0" err="1" smtClean="0"/>
              <a:t>по</a:t>
            </a:r>
            <a:r>
              <a:rPr lang="sr-Cyrl-CS" sz="2000" dirty="0" smtClean="0"/>
              <a:t>штовање ауторских права. Слике се постављају на Викимедијину оставу, тако да их могу користити и остали чланови Википедије.</a:t>
            </a:r>
            <a:endParaRPr lang="en-US" sz="20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457200" y="142852"/>
            <a:ext cx="8229240" cy="10283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ts val="2046"/>
              </a:lnSpc>
            </a:pPr>
            <a:r>
              <a:rPr lang="en-US" sz="5400" dirty="0" err="1">
                <a:solidFill>
                  <a:srgbClr val="CC6600"/>
                </a:solidFill>
                <a:latin typeface="+mj-lt"/>
              </a:rPr>
              <a:t>Слике</a:t>
            </a:r>
            <a:endParaRPr>
              <a:solidFill>
                <a:srgbClr val="CC6600"/>
              </a:solidFill>
              <a:latin typeface="+mj-lt"/>
            </a:endParaRPr>
          </a:p>
        </p:txBody>
      </p:sp>
      <p:pic>
        <p:nvPicPr>
          <p:cNvPr id="20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2200" y="3962520"/>
            <a:ext cx="2770560" cy="2770560"/>
          </a:xfrm>
          <a:prstGeom prst="rect">
            <a:avLst/>
          </a:prstGeom>
        </p:spPr>
      </p:pic>
      <p:sp>
        <p:nvSpPr>
          <p:cNvPr id="206" name="TextShape 2"/>
          <p:cNvSpPr txBox="1"/>
          <p:nvPr/>
        </p:nvSpPr>
        <p:spPr>
          <a:xfrm>
            <a:off x="298080" y="1572120"/>
            <a:ext cx="854100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dirty="0" err="1">
                <a:solidFill>
                  <a:srgbClr val="404040"/>
                </a:solidFill>
                <a:latin typeface="+mj-lt"/>
              </a:rPr>
              <a:t>Викимедијина</a:t>
            </a:r>
            <a:r>
              <a:rPr lang="en-US" sz="2400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+mj-lt"/>
              </a:rPr>
              <a:t>Остава</a:t>
            </a:r>
            <a:r>
              <a:rPr lang="en-US" sz="2400" dirty="0">
                <a:solidFill>
                  <a:srgbClr val="404040"/>
                </a:solidFill>
                <a:latin typeface="+mj-lt"/>
              </a:rPr>
              <a:t> (</a:t>
            </a:r>
            <a:r>
              <a:rPr lang="en-US" sz="2400" u="sng" dirty="0">
                <a:solidFill>
                  <a:srgbClr val="3399FF"/>
                </a:solidFill>
                <a:latin typeface="+mj-lt"/>
                <a:hlinkClick r:id="rId3"/>
              </a:rPr>
              <a:t>http://commons.wikimedia.org</a:t>
            </a:r>
            <a:r>
              <a:rPr lang="en-US" sz="2400" dirty="0">
                <a:solidFill>
                  <a:srgbClr val="808080"/>
                </a:solidFill>
                <a:latin typeface="+mj-lt"/>
              </a:rPr>
              <a:t>)</a:t>
            </a:r>
            <a:endParaRPr>
              <a:latin typeface="+mj-lt"/>
            </a:endParaRPr>
          </a:p>
          <a:p>
            <a:pPr>
              <a:lnSpc>
                <a:spcPct val="100000"/>
              </a:lnSpc>
            </a:pPr>
            <a:endParaRPr>
              <a:latin typeface="+mj-lt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dirty="0" err="1">
                <a:solidFill>
                  <a:srgbClr val="404040"/>
                </a:solidFill>
                <a:latin typeface="+mj-lt"/>
              </a:rPr>
              <a:t>Убацивање</a:t>
            </a:r>
            <a:r>
              <a:rPr lang="en-US" sz="2400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+mj-lt"/>
              </a:rPr>
              <a:t>слика</a:t>
            </a:r>
            <a:r>
              <a:rPr lang="en-US" sz="2400" dirty="0">
                <a:solidFill>
                  <a:srgbClr val="404040"/>
                </a:solidFill>
                <a:latin typeface="+mj-lt"/>
              </a:rPr>
              <a:t> у </a:t>
            </a:r>
            <a:r>
              <a:rPr lang="en-US" sz="2400" dirty="0" err="1">
                <a:solidFill>
                  <a:srgbClr val="404040"/>
                </a:solidFill>
                <a:latin typeface="+mj-lt"/>
              </a:rPr>
              <a:t>чланак</a:t>
            </a:r>
            <a:endParaRPr>
              <a:latin typeface="+mj-lt"/>
            </a:endParaRPr>
          </a:p>
          <a:p>
            <a:pPr>
              <a:lnSpc>
                <a:spcPct val="100000"/>
              </a:lnSpc>
            </a:pPr>
            <a:endParaRPr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US" sz="3000" dirty="0">
                <a:solidFill>
                  <a:srgbClr val="404040"/>
                </a:solidFill>
                <a:latin typeface="+mj-lt"/>
              </a:rPr>
              <a:t>[[</a:t>
            </a:r>
            <a:r>
              <a:rPr lang="en-US" sz="3000" dirty="0" err="1">
                <a:solidFill>
                  <a:srgbClr val="404040"/>
                </a:solidFill>
                <a:latin typeface="+mj-lt"/>
              </a:rPr>
              <a:t>Слика:Naziv</a:t>
            </a:r>
            <a:r>
              <a:rPr lang="en-US" sz="3000" dirty="0">
                <a:solidFill>
                  <a:srgbClr val="404040"/>
                </a:solidFill>
                <a:latin typeface="+mj-lt"/>
              </a:rPr>
              <a:t> slike.jpg|мини|десно|200п|Опис]]</a:t>
            </a:r>
            <a:endParaRPr>
              <a:latin typeface="+mj-lt"/>
            </a:endParaRPr>
          </a:p>
        </p:txBody>
      </p:sp>
      <p:sp>
        <p:nvSpPr>
          <p:cNvPr id="207" name="CustomShape 3"/>
          <p:cNvSpPr/>
          <p:nvPr/>
        </p:nvSpPr>
        <p:spPr>
          <a:xfrm rot="10800000" flipV="1">
            <a:off x="6143636" y="3500438"/>
            <a:ext cx="533160" cy="1343160"/>
          </a:xfrm>
          <a:prstGeom prst="straightConnector1">
            <a:avLst/>
          </a:prstGeom>
          <a:ln w="9360">
            <a:solidFill>
              <a:srgbClr val="5B72B2"/>
            </a:solidFill>
            <a:round/>
            <a:tailEnd type="triangle" w="med" len="med"/>
          </a:ln>
        </p:spPr>
      </p:sp>
      <p:sp>
        <p:nvSpPr>
          <p:cNvPr id="209" name="CustomShape 5"/>
          <p:cNvSpPr/>
          <p:nvPr/>
        </p:nvSpPr>
        <p:spPr>
          <a:xfrm rot="10800000" flipV="1">
            <a:off x="5214942" y="3357562"/>
            <a:ext cx="462600" cy="1384920"/>
          </a:xfrm>
          <a:prstGeom prst="straightConnector1">
            <a:avLst/>
          </a:prstGeom>
          <a:ln w="9360">
            <a:solidFill>
              <a:srgbClr val="5B72B2"/>
            </a:solidFill>
            <a:round/>
            <a:tailEnd type="triangle" w="med" len="med"/>
          </a:ln>
        </p:spPr>
      </p:sp>
      <p:sp>
        <p:nvSpPr>
          <p:cNvPr id="210" name="CustomShape 6"/>
          <p:cNvSpPr/>
          <p:nvPr/>
        </p:nvSpPr>
        <p:spPr>
          <a:xfrm rot="10800000" flipV="1">
            <a:off x="4500562" y="3357562"/>
            <a:ext cx="394200" cy="1311480"/>
          </a:xfrm>
          <a:prstGeom prst="straightConnector1">
            <a:avLst/>
          </a:prstGeom>
          <a:ln w="9360">
            <a:solidFill>
              <a:srgbClr val="5B72B2"/>
            </a:solidFill>
            <a:round/>
            <a:tailEnd type="triangle" w="med" len="med"/>
          </a:ln>
        </p:spPr>
      </p:sp>
      <p:sp>
        <p:nvSpPr>
          <p:cNvPr id="211" name="CustomShape 7"/>
          <p:cNvSpPr/>
          <p:nvPr/>
        </p:nvSpPr>
        <p:spPr>
          <a:xfrm rot="10800000" flipV="1">
            <a:off x="7643834" y="3571876"/>
            <a:ext cx="311400" cy="1343160"/>
          </a:xfrm>
          <a:prstGeom prst="straightConnector1">
            <a:avLst/>
          </a:prstGeom>
          <a:ln w="9360">
            <a:solidFill>
              <a:srgbClr val="5B72B2"/>
            </a:solidFill>
            <a:round/>
            <a:tailEnd type="triangle" w="med" len="med"/>
          </a:ln>
        </p:spPr>
      </p:sp>
      <p:sp>
        <p:nvSpPr>
          <p:cNvPr id="212" name="CustomShape 8"/>
          <p:cNvSpPr/>
          <p:nvPr/>
        </p:nvSpPr>
        <p:spPr>
          <a:xfrm>
            <a:off x="990720" y="5345640"/>
            <a:ext cx="2133360" cy="6382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FF0000"/>
                </a:solidFill>
                <a:latin typeface="Calibri"/>
              </a:rPr>
              <a:t>Назив фотографије</a:t>
            </a:r>
            <a:endParaRPr/>
          </a:p>
        </p:txBody>
      </p:sp>
      <p:sp>
        <p:nvSpPr>
          <p:cNvPr id="213" name="CustomShape 9"/>
          <p:cNvSpPr/>
          <p:nvPr/>
        </p:nvSpPr>
        <p:spPr>
          <a:xfrm>
            <a:off x="3105720" y="5334120"/>
            <a:ext cx="1343880" cy="364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FF0000"/>
                </a:solidFill>
                <a:latin typeface="Calibri"/>
              </a:rPr>
              <a:t>Величина</a:t>
            </a:r>
            <a:endParaRPr/>
          </a:p>
        </p:txBody>
      </p:sp>
      <p:sp>
        <p:nvSpPr>
          <p:cNvPr id="214" name="CustomShape 10"/>
          <p:cNvSpPr/>
          <p:nvPr/>
        </p:nvSpPr>
        <p:spPr>
          <a:xfrm>
            <a:off x="4343400" y="5345640"/>
            <a:ext cx="1447560" cy="6382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FF0000"/>
                </a:solidFill>
                <a:latin typeface="Calibri"/>
              </a:rPr>
              <a:t>Поравнање</a:t>
            </a:r>
            <a:endParaRPr/>
          </a:p>
        </p:txBody>
      </p:sp>
      <p:sp>
        <p:nvSpPr>
          <p:cNvPr id="215" name="CustomShape 11"/>
          <p:cNvSpPr/>
          <p:nvPr/>
        </p:nvSpPr>
        <p:spPr>
          <a:xfrm>
            <a:off x="5576400" y="5334120"/>
            <a:ext cx="1552680" cy="6390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FF0000"/>
                </a:solidFill>
                <a:latin typeface="Calibri"/>
              </a:rPr>
              <a:t>Величина у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FF0000"/>
                </a:solidFill>
                <a:latin typeface="Calibri"/>
              </a:rPr>
              <a:t>пикселима</a:t>
            </a:r>
            <a:endParaRPr/>
          </a:p>
        </p:txBody>
      </p:sp>
      <p:sp>
        <p:nvSpPr>
          <p:cNvPr id="216" name="CustomShape 12"/>
          <p:cNvSpPr/>
          <p:nvPr/>
        </p:nvSpPr>
        <p:spPr>
          <a:xfrm>
            <a:off x="7025760" y="5334120"/>
            <a:ext cx="1552680" cy="364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FF0000"/>
                </a:solidFill>
                <a:latin typeface="Calibri"/>
              </a:rPr>
              <a:t>Опис слике</a:t>
            </a:r>
            <a:endParaRPr/>
          </a:p>
        </p:txBody>
      </p:sp>
      <p:sp>
        <p:nvSpPr>
          <p:cNvPr id="15" name="CustomShape 3"/>
          <p:cNvSpPr/>
          <p:nvPr/>
        </p:nvSpPr>
        <p:spPr>
          <a:xfrm rot="10800000" flipV="1">
            <a:off x="2285984" y="3500438"/>
            <a:ext cx="533160" cy="1343160"/>
          </a:xfrm>
          <a:prstGeom prst="straightConnector1">
            <a:avLst/>
          </a:prstGeom>
          <a:ln w="9360">
            <a:solidFill>
              <a:srgbClr val="5B72B2"/>
            </a:solidFill>
            <a:round/>
            <a:tailEnd type="triangle" w="med" len="med"/>
          </a:ln>
        </p:spPr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457200" y="-24"/>
            <a:ext cx="8229240" cy="1171236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ts val="2046"/>
              </a:lnSpc>
            </a:pPr>
            <a:r>
              <a:rPr lang="en-US" sz="5400" dirty="0" err="1">
                <a:solidFill>
                  <a:srgbClr val="CC6600"/>
                </a:solidFill>
                <a:latin typeface="+mj-lt"/>
              </a:rPr>
              <a:t>Уређивачки</a:t>
            </a:r>
            <a:r>
              <a:rPr lang="en-US" sz="5400" dirty="0">
                <a:solidFill>
                  <a:srgbClr val="CC6600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rgbClr val="CC6600"/>
                </a:solidFill>
                <a:latin typeface="+mj-lt"/>
              </a:rPr>
              <a:t>оквир</a:t>
            </a:r>
            <a:endParaRPr>
              <a:solidFill>
                <a:srgbClr val="CC6600"/>
              </a:solidFill>
              <a:latin typeface="+mj-lt"/>
            </a:endParaRPr>
          </a:p>
        </p:txBody>
      </p:sp>
      <p:sp>
        <p:nvSpPr>
          <p:cNvPr id="14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3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2200" y="3962520"/>
            <a:ext cx="2770560" cy="2770560"/>
          </a:xfrm>
          <a:prstGeom prst="rect">
            <a:avLst/>
          </a:prstGeom>
        </p:spPr>
      </p:pic>
      <p:pic>
        <p:nvPicPr>
          <p:cNvPr id="144" name="Слика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0720" y="2438280"/>
            <a:ext cx="6827400" cy="833040"/>
          </a:xfrm>
          <a:prstGeom prst="rect">
            <a:avLst/>
          </a:prstGeom>
        </p:spPr>
      </p:pic>
      <p:pic>
        <p:nvPicPr>
          <p:cNvPr id="145" name="Слика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648320"/>
            <a:ext cx="9143640" cy="615600"/>
          </a:xfrm>
          <a:prstGeom prst="rect">
            <a:avLst/>
          </a:prstGeom>
        </p:spPr>
      </p:pic>
      <p:sp>
        <p:nvSpPr>
          <p:cNvPr id="146" name="CustomShape 3"/>
          <p:cNvSpPr/>
          <p:nvPr/>
        </p:nvSpPr>
        <p:spPr>
          <a:xfrm>
            <a:off x="0" y="3571876"/>
            <a:ext cx="1568160" cy="364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dirty="0" err="1">
                <a:solidFill>
                  <a:srgbClr val="FF0000"/>
                </a:solidFill>
                <a:latin typeface="Calibri"/>
              </a:rPr>
              <a:t>Подебљано</a:t>
            </a:r>
            <a:endParaRPr/>
          </a:p>
        </p:txBody>
      </p:sp>
      <p:sp>
        <p:nvSpPr>
          <p:cNvPr id="147" name="CustomShape 4"/>
          <p:cNvSpPr/>
          <p:nvPr/>
        </p:nvSpPr>
        <p:spPr>
          <a:xfrm>
            <a:off x="680400" y="1600200"/>
            <a:ext cx="1027080" cy="364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FF0000"/>
                </a:solidFill>
                <a:latin typeface="Calibri"/>
              </a:rPr>
              <a:t>Курзив</a:t>
            </a:r>
            <a:endParaRPr/>
          </a:p>
        </p:txBody>
      </p:sp>
      <p:sp>
        <p:nvSpPr>
          <p:cNvPr id="148" name="CustomShape 5"/>
          <p:cNvSpPr/>
          <p:nvPr/>
        </p:nvSpPr>
        <p:spPr>
          <a:xfrm>
            <a:off x="1831320" y="1600200"/>
            <a:ext cx="912600" cy="364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FF0000"/>
                </a:solidFill>
                <a:latin typeface="Calibri"/>
              </a:rPr>
              <a:t>Слика</a:t>
            </a:r>
            <a:endParaRPr/>
          </a:p>
        </p:txBody>
      </p:sp>
      <p:sp>
        <p:nvSpPr>
          <p:cNvPr id="149" name="CustomShape 6"/>
          <p:cNvSpPr/>
          <p:nvPr/>
        </p:nvSpPr>
        <p:spPr>
          <a:xfrm>
            <a:off x="1594440" y="3657600"/>
            <a:ext cx="1046880" cy="364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dirty="0" err="1">
                <a:solidFill>
                  <a:srgbClr val="FF0000"/>
                </a:solidFill>
                <a:latin typeface="Calibri"/>
              </a:rPr>
              <a:t>Потпис</a:t>
            </a:r>
            <a:endParaRPr/>
          </a:p>
        </p:txBody>
      </p:sp>
      <p:sp>
        <p:nvSpPr>
          <p:cNvPr id="150" name="CustomShape 7"/>
          <p:cNvSpPr/>
          <p:nvPr/>
        </p:nvSpPr>
        <p:spPr>
          <a:xfrm>
            <a:off x="3073680" y="1752480"/>
            <a:ext cx="739080" cy="364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FF0000"/>
                </a:solidFill>
                <a:latin typeface="Calibri"/>
              </a:rPr>
              <a:t>Везе</a:t>
            </a:r>
            <a:endParaRPr/>
          </a:p>
        </p:txBody>
      </p:sp>
      <p:sp>
        <p:nvSpPr>
          <p:cNvPr id="151" name="CustomShape 8"/>
          <p:cNvSpPr/>
          <p:nvPr/>
        </p:nvSpPr>
        <p:spPr>
          <a:xfrm rot="16200000" flipH="1" flipV="1">
            <a:off x="990360" y="2437920"/>
            <a:ext cx="533160" cy="228240"/>
          </a:xfrm>
          <a:prstGeom prst="straightConnector1">
            <a:avLst/>
          </a:prstGeom>
          <a:ln w="9360">
            <a:solidFill>
              <a:srgbClr val="C00000"/>
            </a:solidFill>
            <a:round/>
            <a:tailEnd type="triangle" w="med" len="med"/>
          </a:ln>
        </p:spPr>
      </p:sp>
      <p:sp>
        <p:nvSpPr>
          <p:cNvPr id="152" name="CustomShape 9"/>
          <p:cNvSpPr/>
          <p:nvPr/>
        </p:nvSpPr>
        <p:spPr>
          <a:xfrm rot="5400000" flipH="1" flipV="1">
            <a:off x="642910" y="3143248"/>
            <a:ext cx="642942" cy="500066"/>
          </a:xfrm>
          <a:prstGeom prst="straightConnector1">
            <a:avLst/>
          </a:prstGeom>
          <a:ln w="9360">
            <a:solidFill>
              <a:srgbClr val="C00000"/>
            </a:solidFill>
            <a:round/>
            <a:tailEnd type="triangle" w="med" len="med"/>
          </a:ln>
        </p:spPr>
      </p:sp>
      <p:sp>
        <p:nvSpPr>
          <p:cNvPr id="153" name="CustomShape 10"/>
          <p:cNvSpPr/>
          <p:nvPr/>
        </p:nvSpPr>
        <p:spPr>
          <a:xfrm rot="5400000">
            <a:off x="1715040" y="2171520"/>
            <a:ext cx="609120" cy="228240"/>
          </a:xfrm>
          <a:prstGeom prst="straightConnector1">
            <a:avLst/>
          </a:prstGeom>
          <a:ln w="9360">
            <a:solidFill>
              <a:srgbClr val="C00000"/>
            </a:solidFill>
            <a:round/>
            <a:tailEnd type="triangle" w="med" len="med"/>
          </a:ln>
        </p:spPr>
      </p:sp>
      <p:sp>
        <p:nvSpPr>
          <p:cNvPr id="155" name="CustomShape 12"/>
          <p:cNvSpPr/>
          <p:nvPr/>
        </p:nvSpPr>
        <p:spPr>
          <a:xfrm flipH="1">
            <a:off x="2437560" y="2122560"/>
            <a:ext cx="837720" cy="468000"/>
          </a:xfrm>
          <a:prstGeom prst="straightConnector1">
            <a:avLst/>
          </a:prstGeom>
          <a:ln w="9360">
            <a:solidFill>
              <a:srgbClr val="C00000"/>
            </a:solidFill>
            <a:round/>
            <a:tailEnd type="triangle" w="med" len="med"/>
          </a:ln>
        </p:spPr>
      </p:sp>
      <p:sp>
        <p:nvSpPr>
          <p:cNvPr id="156" name="CustomShape 13"/>
          <p:cNvSpPr/>
          <p:nvPr/>
        </p:nvSpPr>
        <p:spPr>
          <a:xfrm>
            <a:off x="6109560" y="3352680"/>
            <a:ext cx="2048040" cy="3952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i="1">
                <a:solidFill>
                  <a:srgbClr val="000000"/>
                </a:solidFill>
                <a:latin typeface="Calibri"/>
              </a:rPr>
              <a:t>Горња палета</a:t>
            </a:r>
            <a:endParaRPr/>
          </a:p>
        </p:txBody>
      </p:sp>
      <p:sp>
        <p:nvSpPr>
          <p:cNvPr id="157" name="CustomShape 14"/>
          <p:cNvSpPr/>
          <p:nvPr/>
        </p:nvSpPr>
        <p:spPr>
          <a:xfrm>
            <a:off x="961560" y="5334120"/>
            <a:ext cx="1862280" cy="3952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i="1">
                <a:solidFill>
                  <a:srgbClr val="000000"/>
                </a:solidFill>
                <a:latin typeface="Calibri"/>
              </a:rPr>
              <a:t>Доња </a:t>
            </a:r>
            <a:r>
              <a:rPr lang="en-US" sz="2000" i="1">
                <a:solidFill>
                  <a:srgbClr val="000000"/>
                </a:solidFill>
                <a:latin typeface="Calibri"/>
              </a:rPr>
              <a:t>палета</a:t>
            </a:r>
            <a:endParaRPr/>
          </a:p>
        </p:txBody>
      </p:sp>
      <p:sp>
        <p:nvSpPr>
          <p:cNvPr id="19" name="CustomShape 11"/>
          <p:cNvSpPr/>
          <p:nvPr/>
        </p:nvSpPr>
        <p:spPr>
          <a:xfrm rot="16200000">
            <a:off x="1583101" y="3131751"/>
            <a:ext cx="895412" cy="204026"/>
          </a:xfrm>
          <a:prstGeom prst="straightConnector1">
            <a:avLst/>
          </a:prstGeom>
          <a:ln w="9360">
            <a:solidFill>
              <a:srgbClr val="C00000"/>
            </a:solidFill>
            <a:round/>
            <a:tailEnd type="triangle" w="med" len="med"/>
          </a:ln>
        </p:spPr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ts val="2046"/>
              </a:lnSpc>
            </a:pPr>
            <a:r>
              <a:rPr lang="en-US" sz="5400" dirty="0" err="1">
                <a:solidFill>
                  <a:srgbClr val="CC6600"/>
                </a:solidFill>
                <a:latin typeface="Palatino Linotype"/>
              </a:rPr>
              <a:t>Текст</a:t>
            </a:r>
            <a:endParaRPr>
              <a:solidFill>
                <a:srgbClr val="CC6600"/>
              </a:solidFill>
            </a:endParaRPr>
          </a:p>
        </p:txBody>
      </p:sp>
      <p:pic>
        <p:nvPicPr>
          <p:cNvPr id="159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880" y="1699560"/>
            <a:ext cx="5456880" cy="4525560"/>
          </a:xfrm>
          <a:prstGeom prst="rect">
            <a:avLst/>
          </a:prstGeom>
        </p:spPr>
      </p:pic>
      <p:pic>
        <p:nvPicPr>
          <p:cNvPr id="160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3962520"/>
            <a:ext cx="2770560" cy="277056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2200" y="3962520"/>
            <a:ext cx="2770560" cy="2770560"/>
          </a:xfrm>
          <a:prstGeom prst="rect">
            <a:avLst/>
          </a:prstGeom>
        </p:spPr>
      </p:pic>
      <p:sp>
        <p:nvSpPr>
          <p:cNvPr id="162" name="TextShape 1"/>
          <p:cNvSpPr txBox="1"/>
          <p:nvPr/>
        </p:nvSpPr>
        <p:spPr>
          <a:xfrm>
            <a:off x="457200" y="71414"/>
            <a:ext cx="8229240" cy="956922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ts val="2046"/>
              </a:lnSpc>
            </a:pPr>
            <a:r>
              <a:rPr lang="en-US" sz="5400" dirty="0" err="1">
                <a:solidFill>
                  <a:srgbClr val="CC6600"/>
                </a:solidFill>
                <a:latin typeface="Palatino Linotype"/>
              </a:rPr>
              <a:t>Наслови</a:t>
            </a:r>
            <a:endParaRPr>
              <a:solidFill>
                <a:srgbClr val="CC6600"/>
              </a:solidFill>
            </a:endParaRPr>
          </a:p>
        </p:txBody>
      </p:sp>
      <p:sp>
        <p:nvSpPr>
          <p:cNvPr id="16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CustomShape 3"/>
          <p:cNvSpPr/>
          <p:nvPr/>
        </p:nvSpPr>
        <p:spPr>
          <a:xfrm>
            <a:off x="1828800" y="1571760"/>
            <a:ext cx="3981960" cy="4767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457200" y="71414"/>
            <a:ext cx="8229240" cy="1099798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ts val="2046"/>
              </a:lnSpc>
            </a:pPr>
            <a:r>
              <a:rPr lang="en-US" sz="5400" dirty="0" err="1" smtClean="0">
                <a:solidFill>
                  <a:srgbClr val="CC6600"/>
                </a:solidFill>
                <a:latin typeface="Palatino Linotype"/>
              </a:rPr>
              <a:t>Вики</a:t>
            </a:r>
            <a:r>
              <a:rPr lang="sr-Cyrl-CS" sz="5400" dirty="0" smtClean="0">
                <a:solidFill>
                  <a:srgbClr val="CC6600"/>
                </a:solidFill>
                <a:latin typeface="Palatino Linotype"/>
              </a:rPr>
              <a:t>-</a:t>
            </a:r>
            <a:r>
              <a:rPr lang="en-US" sz="5400" dirty="0" err="1" smtClean="0">
                <a:solidFill>
                  <a:srgbClr val="CC6600"/>
                </a:solidFill>
                <a:latin typeface="Palatino Linotype"/>
              </a:rPr>
              <a:t>везе</a:t>
            </a:r>
            <a:endParaRPr>
              <a:solidFill>
                <a:srgbClr val="CC6600"/>
              </a:solidFill>
            </a:endParaRPr>
          </a:p>
        </p:txBody>
      </p:sp>
      <p:pic>
        <p:nvPicPr>
          <p:cNvPr id="166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8480" y="1600200"/>
            <a:ext cx="6106680" cy="4525560"/>
          </a:xfrm>
          <a:prstGeom prst="rect">
            <a:avLst/>
          </a:prstGeom>
        </p:spPr>
      </p:pic>
      <p:pic>
        <p:nvPicPr>
          <p:cNvPr id="167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3962520"/>
            <a:ext cx="2770560" cy="277056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457200" y="642918"/>
            <a:ext cx="8229240" cy="956922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ts val="2046"/>
              </a:lnSpc>
            </a:pPr>
            <a:r>
              <a:rPr lang="en-US" sz="5400" dirty="0" err="1" smtClean="0">
                <a:solidFill>
                  <a:srgbClr val="CC6600"/>
                </a:solidFill>
                <a:latin typeface="+mj-lt"/>
              </a:rPr>
              <a:t>Вики</a:t>
            </a:r>
            <a:r>
              <a:rPr lang="sr-Cyrl-CS" sz="5400" dirty="0" smtClean="0">
                <a:solidFill>
                  <a:srgbClr val="CC6600"/>
                </a:solidFill>
                <a:latin typeface="+mj-lt"/>
              </a:rPr>
              <a:t>-</a:t>
            </a:r>
            <a:r>
              <a:rPr lang="en-US" sz="5400" dirty="0" err="1" smtClean="0">
                <a:solidFill>
                  <a:srgbClr val="CC6600"/>
                </a:solidFill>
                <a:latin typeface="+mj-lt"/>
              </a:rPr>
              <a:t>везе</a:t>
            </a:r>
            <a:endParaRPr>
              <a:solidFill>
                <a:srgbClr val="CC6600"/>
              </a:solidFill>
              <a:latin typeface="+mj-lt"/>
            </a:endParaRPr>
          </a:p>
        </p:txBody>
      </p:sp>
      <p:sp>
        <p:nvSpPr>
          <p:cNvPr id="16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0" name="CustomShape 3"/>
          <p:cNvSpPr/>
          <p:nvPr/>
        </p:nvSpPr>
        <p:spPr>
          <a:xfrm>
            <a:off x="429120" y="1613160"/>
            <a:ext cx="8285400" cy="3631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</p:sp>
      <p:pic>
        <p:nvPicPr>
          <p:cNvPr id="171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3962520"/>
            <a:ext cx="2770560" cy="277056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b="1" dirty="0" smtClean="0">
                <a:solidFill>
                  <a:srgbClr val="CC6600"/>
                </a:solidFill>
              </a:rPr>
              <a:t>Први кораци у доприносу Википедије</a:t>
            </a:r>
            <a:endParaRPr lang="en-US" b="1" dirty="0">
              <a:solidFill>
                <a:srgbClr val="CC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525963"/>
          </a:xfrm>
        </p:spPr>
        <p:txBody>
          <a:bodyPr/>
          <a:lstStyle/>
          <a:p>
            <a:r>
              <a:rPr lang="sr-Cyrl-CS" b="1" dirty="0" smtClean="0"/>
              <a:t>Креирање налога </a:t>
            </a:r>
            <a:r>
              <a:rPr lang="sr-Cyrl-CS" dirty="0" smtClean="0"/>
              <a:t>– омогућава</a:t>
            </a:r>
            <a:r>
              <a:rPr lang="en-US" dirty="0" smtClean="0"/>
              <a:t> </a:t>
            </a:r>
            <a:r>
              <a:rPr lang="sr-Cyrl-CS" dirty="0" smtClean="0"/>
              <a:t>стварање</a:t>
            </a:r>
            <a:r>
              <a:rPr lang="en-US" dirty="0" smtClean="0"/>
              <a:t> </a:t>
            </a:r>
            <a:r>
              <a:rPr lang="ru-RU" dirty="0" smtClean="0"/>
              <a:t>нових страница, постављање слика и мењање назива </a:t>
            </a:r>
            <a:r>
              <a:rPr lang="sr-Cyrl-CS" dirty="0" smtClean="0"/>
              <a:t>чланака.</a:t>
            </a:r>
          </a:p>
          <a:p>
            <a:r>
              <a:rPr lang="ru-RU" dirty="0" smtClean="0"/>
              <a:t>Све измене повезују се са налогом, односно, </a:t>
            </a:r>
            <a:r>
              <a:rPr lang="sr-Cyrl-CS" dirty="0" smtClean="0"/>
              <a:t>корисничким именом.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ts val="2046"/>
              </a:lnSpc>
            </a:pPr>
            <a:r>
              <a:rPr lang="en-US" sz="5400" dirty="0" err="1">
                <a:solidFill>
                  <a:srgbClr val="CC6600"/>
                </a:solidFill>
                <a:latin typeface="+mj-lt"/>
              </a:rPr>
              <a:t>Спољашње</a:t>
            </a:r>
            <a:r>
              <a:rPr lang="en-US" sz="5400" dirty="0">
                <a:solidFill>
                  <a:srgbClr val="CC6600"/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rgbClr val="CC6600"/>
                </a:solidFill>
                <a:latin typeface="+mj-lt"/>
              </a:rPr>
              <a:t>везе</a:t>
            </a:r>
            <a:endParaRPr>
              <a:solidFill>
                <a:srgbClr val="CC6600"/>
              </a:solidFill>
              <a:latin typeface="+mj-lt"/>
            </a:endParaRPr>
          </a:p>
        </p:txBody>
      </p:sp>
      <p:sp>
        <p:nvSpPr>
          <p:cNvPr id="17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CustomShape 3"/>
          <p:cNvSpPr/>
          <p:nvPr/>
        </p:nvSpPr>
        <p:spPr>
          <a:xfrm>
            <a:off x="380880" y="1676520"/>
            <a:ext cx="8460360" cy="3458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</p:sp>
      <p:pic>
        <p:nvPicPr>
          <p:cNvPr id="179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3962520"/>
            <a:ext cx="2770560" cy="277056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ts val="2046"/>
              </a:lnSpc>
            </a:pPr>
            <a:r>
              <a:rPr lang="en-US" sz="5400" dirty="0" err="1">
                <a:solidFill>
                  <a:srgbClr val="CC6600"/>
                </a:solidFill>
                <a:latin typeface="+mj-lt"/>
              </a:rPr>
              <a:t>Листе</a:t>
            </a:r>
            <a:endParaRPr>
              <a:solidFill>
                <a:srgbClr val="CC6600"/>
              </a:solidFill>
              <a:latin typeface="+mj-lt"/>
            </a:endParaRPr>
          </a:p>
        </p:txBody>
      </p:sp>
      <p:sp>
        <p:nvSpPr>
          <p:cNvPr id="18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2" name="CustomShape 3"/>
          <p:cNvSpPr/>
          <p:nvPr/>
        </p:nvSpPr>
        <p:spPr>
          <a:xfrm>
            <a:off x="1523880" y="1564200"/>
            <a:ext cx="4937760" cy="479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</p:sp>
      <p:pic>
        <p:nvPicPr>
          <p:cNvPr id="183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3962520"/>
            <a:ext cx="2770560" cy="277056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ts val="2046"/>
              </a:lnSpc>
            </a:pPr>
            <a:r>
              <a:rPr lang="en-US" sz="5400" dirty="0" err="1">
                <a:solidFill>
                  <a:srgbClr val="CC6600"/>
                </a:solidFill>
                <a:latin typeface="+mj-lt"/>
              </a:rPr>
              <a:t>Листе</a:t>
            </a:r>
            <a:endParaRPr>
              <a:solidFill>
                <a:srgbClr val="CC6600"/>
              </a:solidFill>
              <a:latin typeface="+mj-lt"/>
            </a:endParaRPr>
          </a:p>
        </p:txBody>
      </p:sp>
      <p:sp>
        <p:nvSpPr>
          <p:cNvPr id="18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6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2200" y="3962520"/>
            <a:ext cx="2770560" cy="2770560"/>
          </a:xfrm>
          <a:prstGeom prst="rect">
            <a:avLst/>
          </a:prstGeom>
        </p:spPr>
      </p:pic>
      <p:sp>
        <p:nvSpPr>
          <p:cNvPr id="187" name="CustomShape 3"/>
          <p:cNvSpPr/>
          <p:nvPr/>
        </p:nvSpPr>
        <p:spPr>
          <a:xfrm>
            <a:off x="1523880" y="1591560"/>
            <a:ext cx="3854520" cy="4741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7358082" y="0"/>
            <a:ext cx="1571636" cy="121442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7358082" y="0"/>
            <a:ext cx="1571636" cy="121442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6500826" y="357166"/>
            <a:ext cx="571504" cy="28575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2200" y="3962520"/>
            <a:ext cx="2770560" cy="2770560"/>
          </a:xfrm>
          <a:prstGeom prst="rect">
            <a:avLst/>
          </a:prstGeom>
        </p:spPr>
      </p:pic>
      <p:sp>
        <p:nvSpPr>
          <p:cNvPr id="140" name="TextShape 2"/>
          <p:cNvSpPr txBox="1"/>
          <p:nvPr/>
        </p:nvSpPr>
        <p:spPr>
          <a:xfrm>
            <a:off x="500034" y="1071546"/>
            <a:ext cx="8229240" cy="398264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dirty="0" err="1">
                <a:solidFill>
                  <a:srgbClr val="404040"/>
                </a:solidFill>
                <a:latin typeface="+mj-lt"/>
              </a:rPr>
              <a:t>Отварање</a:t>
            </a:r>
            <a:r>
              <a:rPr lang="en-US" sz="2400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+mj-lt"/>
              </a:rPr>
              <a:t>корисничког</a:t>
            </a:r>
            <a:r>
              <a:rPr lang="en-US" sz="2400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+mj-lt"/>
              </a:rPr>
              <a:t>налога</a:t>
            </a:r>
            <a:endParaRPr>
              <a:latin typeface="+mj-lt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dirty="0" err="1">
                <a:solidFill>
                  <a:srgbClr val="404040"/>
                </a:solidFill>
                <a:latin typeface="+mj-lt"/>
              </a:rPr>
              <a:t>Једна</a:t>
            </a:r>
            <a:r>
              <a:rPr lang="en-US" sz="2400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+mj-lt"/>
              </a:rPr>
              <a:t>особа</a:t>
            </a:r>
            <a:r>
              <a:rPr lang="en-US" sz="2400" dirty="0">
                <a:solidFill>
                  <a:srgbClr val="404040"/>
                </a:solidFill>
                <a:latin typeface="+mj-lt"/>
              </a:rPr>
              <a:t> – </a:t>
            </a:r>
            <a:r>
              <a:rPr lang="en-US" sz="2400" dirty="0" err="1">
                <a:solidFill>
                  <a:srgbClr val="404040"/>
                </a:solidFill>
                <a:latin typeface="+mj-lt"/>
              </a:rPr>
              <a:t>један</a:t>
            </a:r>
            <a:r>
              <a:rPr lang="en-US" sz="2400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+mj-lt"/>
              </a:rPr>
              <a:t>налог</a:t>
            </a:r>
            <a:endParaRPr>
              <a:latin typeface="+mj-lt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dirty="0" err="1">
                <a:solidFill>
                  <a:srgbClr val="404040"/>
                </a:solidFill>
                <a:latin typeface="+mj-lt"/>
              </a:rPr>
              <a:t>Пожељно</a:t>
            </a:r>
            <a:r>
              <a:rPr lang="en-US" sz="2400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+mj-lt"/>
              </a:rPr>
              <a:t>је</a:t>
            </a:r>
            <a:r>
              <a:rPr lang="en-US" sz="2400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+mj-lt"/>
              </a:rPr>
              <a:t>али</a:t>
            </a:r>
            <a:r>
              <a:rPr lang="en-US" sz="2400" dirty="0">
                <a:solidFill>
                  <a:srgbClr val="404040"/>
                </a:solidFill>
                <a:latin typeface="+mj-lt"/>
              </a:rPr>
              <a:t> НЕ и </a:t>
            </a:r>
            <a:r>
              <a:rPr lang="en-US" sz="2400" dirty="0" err="1">
                <a:solidFill>
                  <a:srgbClr val="404040"/>
                </a:solidFill>
                <a:latin typeface="+mj-lt"/>
              </a:rPr>
              <a:t>обавезно</a:t>
            </a:r>
            <a:r>
              <a:rPr lang="en-US" sz="2400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+mj-lt"/>
              </a:rPr>
              <a:t>на</a:t>
            </a:r>
            <a:r>
              <a:rPr lang="en-US" sz="2400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+mj-lt"/>
              </a:rPr>
              <a:t>својој</a:t>
            </a:r>
            <a:r>
              <a:rPr lang="en-US" sz="2400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+mj-lt"/>
              </a:rPr>
              <a:t>корисничкој</a:t>
            </a:r>
            <a:r>
              <a:rPr lang="en-US" sz="2400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+mj-lt"/>
              </a:rPr>
              <a:t>страници</a:t>
            </a:r>
            <a:r>
              <a:rPr lang="en-US" sz="2400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+mj-lt"/>
              </a:rPr>
              <a:t>написати</a:t>
            </a:r>
            <a:r>
              <a:rPr lang="en-US" sz="2400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+mj-lt"/>
              </a:rPr>
              <a:t>неколико</a:t>
            </a:r>
            <a:r>
              <a:rPr lang="en-US" sz="2400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+mj-lt"/>
              </a:rPr>
              <a:t>речи</a:t>
            </a:r>
            <a:r>
              <a:rPr lang="en-US" sz="2400" dirty="0">
                <a:solidFill>
                  <a:srgbClr val="404040"/>
                </a:solidFill>
                <a:latin typeface="+mj-lt"/>
              </a:rPr>
              <a:t> о </a:t>
            </a:r>
            <a:r>
              <a:rPr lang="en-US" sz="2400" dirty="0" err="1" smtClean="0">
                <a:solidFill>
                  <a:srgbClr val="404040"/>
                </a:solidFill>
                <a:latin typeface="+mj-lt"/>
              </a:rPr>
              <a:t>себи</a:t>
            </a:r>
            <a:endParaRPr>
              <a:latin typeface="+mj-lt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dirty="0" err="1">
                <a:solidFill>
                  <a:srgbClr val="404040"/>
                </a:solidFill>
                <a:latin typeface="+mj-lt"/>
              </a:rPr>
              <a:t>Избор</a:t>
            </a:r>
            <a:r>
              <a:rPr lang="en-US" sz="2400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+mj-lt"/>
              </a:rPr>
              <a:t>теме</a:t>
            </a:r>
            <a:r>
              <a:rPr lang="en-US" sz="2400" dirty="0">
                <a:solidFill>
                  <a:srgbClr val="404040"/>
                </a:solidFill>
                <a:latin typeface="+mj-lt"/>
              </a:rPr>
              <a:t> - </a:t>
            </a:r>
            <a:r>
              <a:rPr lang="en-US" sz="2400" dirty="0" err="1">
                <a:solidFill>
                  <a:srgbClr val="404040"/>
                </a:solidFill>
                <a:latin typeface="+mj-lt"/>
              </a:rPr>
              <a:t>тема</a:t>
            </a:r>
            <a:r>
              <a:rPr lang="en-US" sz="2400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+mj-lt"/>
              </a:rPr>
              <a:t>мора</a:t>
            </a:r>
            <a:r>
              <a:rPr lang="en-US" sz="2400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+mj-lt"/>
              </a:rPr>
              <a:t>бити</a:t>
            </a:r>
            <a:r>
              <a:rPr lang="en-US" sz="2400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404040"/>
                </a:solidFill>
                <a:latin typeface="+mj-lt"/>
              </a:rPr>
              <a:t>релевантна</a:t>
            </a:r>
            <a:r>
              <a:rPr lang="en-US" sz="2400" dirty="0" smtClean="0">
                <a:solidFill>
                  <a:srgbClr val="404040"/>
                </a:solidFill>
                <a:latin typeface="+mj-lt"/>
              </a:rPr>
              <a:t>, </a:t>
            </a:r>
            <a:r>
              <a:rPr lang="en-US" sz="2400" dirty="0">
                <a:solidFill>
                  <a:srgbClr val="404040"/>
                </a:solidFill>
                <a:latin typeface="+mj-lt"/>
              </a:rPr>
              <a:t>а </a:t>
            </a:r>
            <a:r>
              <a:rPr lang="en-US" sz="2400" dirty="0" err="1">
                <a:solidFill>
                  <a:srgbClr val="404040"/>
                </a:solidFill>
                <a:latin typeface="+mj-lt"/>
              </a:rPr>
              <a:t>њен</a:t>
            </a:r>
            <a:r>
              <a:rPr lang="en-US" sz="2400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+mj-lt"/>
              </a:rPr>
              <a:t>садржај</a:t>
            </a:r>
            <a:r>
              <a:rPr lang="en-US" sz="2400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+mj-lt"/>
              </a:rPr>
              <a:t>објективан</a:t>
            </a:r>
            <a:r>
              <a:rPr lang="en-US" sz="2400" dirty="0">
                <a:solidFill>
                  <a:srgbClr val="404040"/>
                </a:solidFill>
                <a:latin typeface="+mj-lt"/>
              </a:rPr>
              <a:t> и </a:t>
            </a:r>
            <a:r>
              <a:rPr lang="en-US" sz="2400" dirty="0" err="1">
                <a:solidFill>
                  <a:srgbClr val="404040"/>
                </a:solidFill>
                <a:latin typeface="+mj-lt"/>
              </a:rPr>
              <a:t>проверљи</a:t>
            </a:r>
            <a:r>
              <a:rPr lang="en-US" sz="2400" dirty="0" err="1">
                <a:solidFill>
                  <a:srgbClr val="404040"/>
                </a:solidFill>
                <a:latin typeface="Century Gothic"/>
              </a:rPr>
              <a:t>в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10800000">
            <a:off x="3428992" y="2071678"/>
            <a:ext cx="1143008" cy="78581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0" y="2714620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Инфо мени са алаткама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000496" y="1571612"/>
            <a:ext cx="571504" cy="28575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4429092" y="1714488"/>
            <a:ext cx="2571800" cy="142876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86446" y="307181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Упутство за рад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16200000" flipV="1">
            <a:off x="6000760" y="2357430"/>
            <a:ext cx="1143008" cy="57150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00826" y="3571876"/>
            <a:ext cx="1020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dirty="0" smtClean="0"/>
              <a:t>упутство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1000100" y="2143116"/>
            <a:ext cx="4214842" cy="5715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dirty="0" smtClean="0"/>
              <a:t>Шаблон за биографске податке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914400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285720" y="2071678"/>
            <a:ext cx="5072098" cy="3429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2852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6929454" y="214290"/>
            <a:ext cx="2071702" cy="32861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2357422" y="2643182"/>
            <a:ext cx="1000132" cy="2857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1142976" y="500042"/>
            <a:ext cx="1000132" cy="10715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2214546" y="785794"/>
            <a:ext cx="92869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14678" y="500042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Минимум је потребно 4 области да би софтвер сам креирао садржај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7214"/>
            <a:ext cx="9144000" cy="692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Arrow Connector 3"/>
          <p:cNvCxnSpPr/>
          <p:nvPr/>
        </p:nvCxnSpPr>
        <p:spPr>
          <a:xfrm rot="5400000" flipH="1" flipV="1">
            <a:off x="1643042" y="1571612"/>
            <a:ext cx="642942" cy="35719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V="1">
            <a:off x="3786182" y="2000240"/>
            <a:ext cx="928694" cy="2143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7290" y="2143116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За убацивање појединачних фотографија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00496" y="2643182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За убацивање више фотографија формирање галерије слика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1000100" y="1214422"/>
            <a:ext cx="1000132" cy="10715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lavna stra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8786874" cy="64978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1785918" y="3214686"/>
            <a:ext cx="1428760" cy="428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rot="10800000">
            <a:off x="3143240" y="3500438"/>
            <a:ext cx="157163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86314" y="3357562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Шаблон за Вики библиотекар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753"/>
            <a:ext cx="9358378" cy="688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1857356" y="1357298"/>
            <a:ext cx="6072230" cy="7143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43000"/>
          </a:xfrm>
        </p:spPr>
        <p:txBody>
          <a:bodyPr>
            <a:normAutofit/>
          </a:bodyPr>
          <a:lstStyle/>
          <a:p>
            <a:r>
              <a:rPr lang="sr-Cyrl-CS" sz="2300" dirty="0" smtClean="0"/>
              <a:t>Убацивање фајлова на </a:t>
            </a:r>
            <a:r>
              <a:rPr lang="sr-Cyrl-CS" sz="2300" b="1" dirty="0" smtClean="0"/>
              <a:t>Викимедијину оставу</a:t>
            </a:r>
            <a:r>
              <a:rPr lang="sr-Cyrl-CS" sz="2300" dirty="0" smtClean="0"/>
              <a:t/>
            </a:r>
            <a:br>
              <a:rPr lang="sr-Cyrl-CS" sz="2300" dirty="0" smtClean="0"/>
            </a:br>
            <a:r>
              <a:rPr lang="sr-Cyrl-CS" sz="2300" dirty="0" smtClean="0"/>
              <a:t>(</a:t>
            </a:r>
            <a:r>
              <a:rPr lang="sr-Latn-CS" sz="2300" b="1" dirty="0" smtClean="0"/>
              <a:t>Wikimedia Commons</a:t>
            </a:r>
            <a:r>
              <a:rPr lang="sr-Cyrl-CS" sz="2300" b="1" dirty="0" smtClean="0"/>
              <a:t> </a:t>
            </a:r>
            <a:r>
              <a:rPr lang="sr-Cyrl-CS" sz="2300" dirty="0" smtClean="0"/>
              <a:t>- </a:t>
            </a:r>
            <a:r>
              <a:rPr lang="sr-Latn-CS" sz="2300" dirty="0" smtClean="0"/>
              <a:t> http://commons.wikimedia.org/wiki/Main_Page)</a:t>
            </a:r>
            <a:endParaRPr lang="en-US" sz="23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914400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0" y="1857364"/>
            <a:ext cx="1428760" cy="428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250001" y="3821909"/>
            <a:ext cx="1071570" cy="57150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4282" y="4572008"/>
            <a:ext cx="2428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dirty="0" smtClean="0"/>
              <a:t>Убацивање фајлова</a:t>
            </a:r>
            <a:endParaRPr lang="en-US" sz="1600" dirty="0"/>
          </a:p>
        </p:txBody>
      </p:sp>
      <p:sp>
        <p:nvSpPr>
          <p:cNvPr id="8" name="Oval 7"/>
          <p:cNvSpPr/>
          <p:nvPr/>
        </p:nvSpPr>
        <p:spPr>
          <a:xfrm>
            <a:off x="142844" y="3429000"/>
            <a:ext cx="633386" cy="2238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Arrow Connector 3"/>
          <p:cNvCxnSpPr/>
          <p:nvPr/>
        </p:nvCxnSpPr>
        <p:spPr>
          <a:xfrm rot="16200000" flipV="1">
            <a:off x="4393405" y="3107529"/>
            <a:ext cx="500066" cy="28575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286248" y="3429000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dirty="0" smtClean="0"/>
              <a:t>Убацивање одабраног фајла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Arrow Connector 3"/>
          <p:cNvCxnSpPr/>
          <p:nvPr/>
        </p:nvCxnSpPr>
        <p:spPr>
          <a:xfrm rot="5400000" flipH="1" flipV="1">
            <a:off x="821505" y="3893347"/>
            <a:ext cx="714380" cy="64294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7158" y="4429132"/>
            <a:ext cx="3500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dirty="0" smtClean="0"/>
              <a:t>Ауторска права – одабир опције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52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Arrow Connector 3"/>
          <p:cNvCxnSpPr/>
          <p:nvPr/>
        </p:nvCxnSpPr>
        <p:spPr>
          <a:xfrm rot="5400000" flipH="1" flipV="1">
            <a:off x="1214414" y="3214686"/>
            <a:ext cx="1285884" cy="10001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428625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             Опис слике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885828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01254" cy="687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144000" cy="629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1000100" y="785794"/>
            <a:ext cx="1857388" cy="428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6" idx="1"/>
          </p:cNvCxnSpPr>
          <p:nvPr/>
        </p:nvCxnSpPr>
        <p:spPr>
          <a:xfrm rot="10800000" flipV="1">
            <a:off x="3000364" y="1113336"/>
            <a:ext cx="1000132" cy="2964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00496" y="928670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Убацити у поље за слике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ruga stra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8429684" cy="6357982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142844" y="3357562"/>
            <a:ext cx="928662" cy="2143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endCxn id="3" idx="6"/>
          </p:cNvCxnSpPr>
          <p:nvPr/>
        </p:nvCxnSpPr>
        <p:spPr>
          <a:xfrm rot="10800000">
            <a:off x="1071506" y="3464720"/>
            <a:ext cx="1857420" cy="53578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00364" y="3857628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Убацивање слика директно у чланак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1602" y="0"/>
            <a:ext cx="102156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1500166" y="1857364"/>
            <a:ext cx="928662" cy="2143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40" y="1"/>
            <a:ext cx="102870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>
            <a:off x="1000100" y="3786190"/>
            <a:ext cx="3214710" cy="158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 flipV="1">
            <a:off x="4357686" y="3143248"/>
            <a:ext cx="2357454" cy="642942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15140" y="2928934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dirty="0" smtClean="0"/>
              <a:t>Избор лиценце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Connector 2"/>
          <p:cNvCxnSpPr/>
          <p:nvPr/>
        </p:nvCxnSpPr>
        <p:spPr>
          <a:xfrm>
            <a:off x="2143108" y="1357298"/>
            <a:ext cx="1500198" cy="158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2071670" y="1857364"/>
            <a:ext cx="214314" cy="3571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Connector 2"/>
          <p:cNvCxnSpPr/>
          <p:nvPr/>
        </p:nvCxnSpPr>
        <p:spPr>
          <a:xfrm>
            <a:off x="1285852" y="4357694"/>
            <a:ext cx="228601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Пример доброг чланка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9143999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b="1" dirty="0" smtClean="0">
                <a:solidFill>
                  <a:srgbClr val="CC6600"/>
                </a:solidFill>
              </a:rPr>
              <a:t>Чланци на Википедији</a:t>
            </a:r>
            <a:endParaRPr lang="en-US" b="1" dirty="0">
              <a:solidFill>
                <a:srgbClr val="CC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CS" b="1" dirty="0" smtClean="0"/>
              <a:t>Квалитетан чланак треба да садржи </a:t>
            </a:r>
          </a:p>
          <a:p>
            <a:pPr>
              <a:buFont typeface="Wingdings" pitchFamily="2" charset="2"/>
              <a:buChar char="Ø"/>
            </a:pPr>
            <a:r>
              <a:rPr lang="sr-Cyrl-CS" dirty="0" smtClean="0"/>
              <a:t>Сажетак теме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Разлог зашто је тема значајна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Референце ка валидним изворима о теми</a:t>
            </a:r>
          </a:p>
          <a:p>
            <a:r>
              <a:rPr lang="sr-Cyrl-CS" dirty="0" smtClean="0"/>
              <a:t>Чланци не морају бити дугачки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b="1" dirty="0" smtClean="0">
                <a:solidFill>
                  <a:srgbClr val="CC6600"/>
                </a:solidFill>
              </a:rPr>
              <a:t>Писање и форматирање текста</a:t>
            </a:r>
            <a:endParaRPr lang="en-US" b="1" dirty="0">
              <a:solidFill>
                <a:srgbClr val="CC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ru-RU" dirty="0" smtClean="0"/>
              <a:t>У пољу за обраду текста, у сваком чланку ће се наћи посебно форматирани делови текста — тзв. „вики-синтакса“. Вики-синтакса служи за једноставно форматирање текста, означавање назива чланака, прављење наслова и повезивање чланака.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 descr="dja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500437"/>
          </a:xfrm>
        </p:spPr>
      </p:pic>
      <p:cxnSp>
        <p:nvCxnSpPr>
          <p:cNvPr id="7" name="Straight Arrow Connector 6"/>
          <p:cNvCxnSpPr/>
          <p:nvPr/>
        </p:nvCxnSpPr>
        <p:spPr>
          <a:xfrm rot="5400000">
            <a:off x="2500298" y="1357298"/>
            <a:ext cx="57150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43240" y="1142984"/>
            <a:ext cx="350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dirty="0" smtClean="0"/>
              <a:t>Повезивање са чланком на Википедији</a:t>
            </a:r>
            <a:endParaRPr lang="en-US" sz="1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3500438"/>
            <a:ext cx="9144000" cy="1588"/>
          </a:xfrm>
          <a:prstGeom prst="line">
            <a:avLst/>
          </a:prstGeom>
          <a:ln w="1047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dd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71877"/>
            <a:ext cx="9144000" cy="3286124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rot="10800000" flipV="1">
            <a:off x="2928926" y="1857364"/>
            <a:ext cx="200026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29190" y="1714488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dirty="0" smtClean="0">
                <a:solidFill>
                  <a:srgbClr val="FF0000"/>
                </a:solidFill>
              </a:rPr>
              <a:t>Повезивање са чланком на Википедији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6536545" y="1535893"/>
            <a:ext cx="2143140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43538" y="928670"/>
            <a:ext cx="350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dirty="0" smtClean="0">
                <a:solidFill>
                  <a:srgbClr val="FF0000"/>
                </a:solidFill>
              </a:rPr>
              <a:t>Повезивање са спољашњим чланком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 fontScale="90000"/>
          </a:bodyPr>
          <a:lstStyle/>
          <a:p>
            <a:r>
              <a:rPr lang="sr-Cyrl-CS" dirty="0" smtClean="0">
                <a:solidFill>
                  <a:srgbClr val="CC6600"/>
                </a:solidFill>
              </a:rPr>
              <a:t>Писање у привременом радном простору тзв.“песак”</a:t>
            </a:r>
            <a:endParaRPr lang="en-US" dirty="0">
              <a:solidFill>
                <a:srgbClr val="CC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340043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sr-Cyrl-CS" sz="1800" dirty="0" smtClean="0"/>
              <a:t>     </a:t>
            </a:r>
          </a:p>
          <a:p>
            <a:pPr>
              <a:buNone/>
            </a:pPr>
            <a:r>
              <a:rPr lang="sr-Cyrl-CS" sz="1800" dirty="0" smtClean="0"/>
              <a:t>      </a:t>
            </a:r>
            <a:r>
              <a:rPr lang="en-US" sz="2800" dirty="0" err="1" smtClean="0"/>
              <a:t>Ако</a:t>
            </a:r>
            <a:r>
              <a:rPr lang="en-US" sz="2800" dirty="0" smtClean="0"/>
              <a:t> </a:t>
            </a:r>
            <a:r>
              <a:rPr lang="en-US" sz="2800" dirty="0" err="1" smtClean="0"/>
              <a:t>нисте</a:t>
            </a:r>
            <a:r>
              <a:rPr lang="en-US" sz="2800" dirty="0" smtClean="0"/>
              <a:t> </a:t>
            </a:r>
            <a:r>
              <a:rPr lang="en-US" sz="2800" dirty="0" err="1" smtClean="0"/>
              <a:t>сигурни</a:t>
            </a:r>
            <a:r>
              <a:rPr lang="en-US" sz="2800" dirty="0" smtClean="0"/>
              <a:t> </a:t>
            </a:r>
            <a:r>
              <a:rPr lang="sr-Latn-CS" sz="2800" dirty="0" smtClean="0"/>
              <a:t>шта да пишете или желите</a:t>
            </a:r>
            <a:r>
              <a:rPr lang="sr-Cyrl-CS" sz="2800" dirty="0" smtClean="0"/>
              <a:t> </a:t>
            </a:r>
            <a:r>
              <a:rPr lang="sr-Latn-CS" sz="2800" dirty="0" smtClean="0"/>
              <a:t>само да видите како изгледа писање чланка на Википедији, најбоље да прво пишете у привременом радном простору  -</a:t>
            </a:r>
            <a:r>
              <a:rPr lang="en-US" sz="2800" dirty="0" smtClean="0"/>
              <a:t> </a:t>
            </a:r>
            <a:r>
              <a:rPr lang="sr-Latn-CS" sz="2800" dirty="0" smtClean="0"/>
              <a:t>тзв.  „песак“. Уколико ипак одлучите да то што сте написал</a:t>
            </a:r>
            <a:r>
              <a:rPr lang="sr-Cyrl-CS" sz="2800" dirty="0" smtClean="0"/>
              <a:t>и</a:t>
            </a:r>
            <a:r>
              <a:rPr lang="sr-Latn-CS" sz="2800" dirty="0" smtClean="0"/>
              <a:t>  ставите на Википедију, можете у сваком тренутку „налепити“ на одговарајућу страницу.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ki30.04.2015">
  <a:themeElements>
    <a:clrScheme name="wiki-konacn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iki-konacn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iki-konacn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ki-konacn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ki-konacn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ki-konacn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ki-konacn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ki-konacn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ki-konacn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ki-konacn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ki-konacn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ki-konacn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ki-konacn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ki-konacn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viki30.04.2015</Template>
  <TotalTime>71</TotalTime>
  <Words>354</Words>
  <Application>Microsoft Office PowerPoint</Application>
  <PresentationFormat>On-screen Show (4:3)</PresentationFormat>
  <Paragraphs>77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viki30.04.2015</vt:lpstr>
      <vt:lpstr>Уређивање чланака на Википедији Србије</vt:lpstr>
      <vt:lpstr>Први кораци у доприносу Википедије</vt:lpstr>
      <vt:lpstr>Slide 3</vt:lpstr>
      <vt:lpstr>Slide 4</vt:lpstr>
      <vt:lpstr>Slide 5</vt:lpstr>
      <vt:lpstr>Чланци на Википедији</vt:lpstr>
      <vt:lpstr>Писање и форматирање текста</vt:lpstr>
      <vt:lpstr>Slide 8</vt:lpstr>
      <vt:lpstr>Писање у привременом радном простору тзв.“песак”</vt:lpstr>
      <vt:lpstr>Slide 10</vt:lpstr>
      <vt:lpstr>Писање референци</vt:lpstr>
      <vt:lpstr>Slide 12</vt:lpstr>
      <vt:lpstr>Постављање датотека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Шаблон за биографске податке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Убацивање фајлова на Викимедијину оставу (Wikimedia Commons -  http://commons.wikimedia.org/wiki/Main_Page)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Пример доброг чланка</vt:lpstr>
    </vt:vector>
  </TitlesOfParts>
  <Company>Univerzitetska biblioteka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sasap</dc:creator>
  <cp:lastModifiedBy>Univerzitetska biblioteka</cp:lastModifiedBy>
  <cp:revision>13</cp:revision>
  <dcterms:created xsi:type="dcterms:W3CDTF">2015-05-04T11:24:32Z</dcterms:created>
  <dcterms:modified xsi:type="dcterms:W3CDTF">2015-05-06T12:34:55Z</dcterms:modified>
</cp:coreProperties>
</file>